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9"/>
  </p:notesMasterIdLst>
  <p:sldIdLst>
    <p:sldId id="256" r:id="rId5"/>
    <p:sldId id="282" r:id="rId6"/>
    <p:sldId id="283" r:id="rId7"/>
    <p:sldId id="284" r:id="rId8"/>
    <p:sldId id="285" r:id="rId9"/>
    <p:sldId id="287" r:id="rId10"/>
    <p:sldId id="286" r:id="rId11"/>
    <p:sldId id="266" r:id="rId12"/>
    <p:sldId id="265" r:id="rId13"/>
    <p:sldId id="267" r:id="rId14"/>
    <p:sldId id="268" r:id="rId15"/>
    <p:sldId id="269" r:id="rId16"/>
    <p:sldId id="270" r:id="rId17"/>
    <p:sldId id="28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 id="282"/>
            <p14:sldId id="283"/>
            <p14:sldId id="284"/>
            <p14:sldId id="285"/>
            <p14:sldId id="287"/>
            <p14:sldId id="286"/>
            <p14:sldId id="266"/>
            <p14:sldId id="265"/>
            <p14:sldId id="267"/>
            <p14:sldId id="268"/>
            <p14:sldId id="269"/>
            <p14:sldId id="270"/>
            <p14:sldId id="281"/>
          </p14:sldIdLst>
        </p14:section>
        <p14:section name="Design, Impress, Work Together" id="{B9B51309-D148-4332-87C2-07BE32FBCA3B}">
          <p14:sldIdLst/>
        </p14:section>
        <p14:section name="Learn More" id="{2CC34DB2-6590-42C0-AD4B-A04C6060184E}">
          <p14:sldIdLst/>
        </p14:section>
      </p14:sectionLst>
    </p:ex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B4A6"/>
    <a:srgbClr val="734F29"/>
    <a:srgbClr val="D24726"/>
    <a:srgbClr val="DD462F"/>
    <a:srgbClr val="AEB785"/>
    <a:srgbClr val="EFD5A2"/>
    <a:srgbClr val="3B3026"/>
    <a:srgbClr val="ECE1CA"/>
    <a:srgbClr val="795531"/>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82185" autoAdjust="0"/>
  </p:normalViewPr>
  <p:slideViewPr>
    <p:cSldViewPr snapToGrid="0">
      <p:cViewPr>
        <p:scale>
          <a:sx n="63" d="100"/>
          <a:sy n="63" d="100"/>
        </p:scale>
        <p:origin x="-606" y="-11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media1.wav>
</file>

<file path=ppt/media/media10.wav>
</file>

<file path=ppt/media/media11.wav>
</file>

<file path=ppt/media/media12.wav>
</file>

<file path=ppt/media/media13.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9/7/2020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a:p>
        </p:txBody>
      </p:sp>
    </p:spTree>
    <p:extLst>
      <p:ext uri="{BB962C8B-B14F-4D97-AF65-F5344CB8AC3E}">
        <p14:creationId xmlns:p14="http://schemas.microsoft.com/office/powerpoint/2010/main" val="1011769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    </a:t>
            </a:r>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11</a:t>
            </a:fld>
            <a:endParaRPr lang="en-US"/>
          </a:p>
        </p:txBody>
      </p:sp>
    </p:spTree>
    <p:extLst>
      <p:ext uri="{BB962C8B-B14F-4D97-AF65-F5344CB8AC3E}">
        <p14:creationId xmlns:p14="http://schemas.microsoft.com/office/powerpoint/2010/main" val="1354395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FB491B74-9263-413B-843A-4211C67814F2}" type="slidenum">
              <a:rPr lang="en-US" smtClean="0"/>
              <a:t>12</a:t>
            </a:fld>
            <a:endParaRPr lang="en-US"/>
          </a:p>
        </p:txBody>
      </p:sp>
    </p:spTree>
    <p:extLst>
      <p:ext uri="{BB962C8B-B14F-4D97-AF65-F5344CB8AC3E}">
        <p14:creationId xmlns:p14="http://schemas.microsoft.com/office/powerpoint/2010/main" val="3083633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13</a:t>
            </a:fld>
            <a:endParaRPr lang="en-US"/>
          </a:p>
        </p:txBody>
      </p:sp>
    </p:spTree>
    <p:extLst>
      <p:ext uri="{BB962C8B-B14F-4D97-AF65-F5344CB8AC3E}">
        <p14:creationId xmlns:p14="http://schemas.microsoft.com/office/powerpoint/2010/main" val="2009259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Very possibly, you will end up working for an organization that does some of its business beyond the borders of its home country. </a:t>
            </a:r>
          </a:p>
          <a:p>
            <a:endParaRPr lang="en-US" dirty="0" smtClean="0"/>
          </a:p>
          <a:p>
            <a:r>
              <a:rPr lang="en-US" dirty="0" smtClean="0"/>
              <a:t>It may even have many international offices, as does M-Global. Such organizations face opportunities and challenges of diversity among employees or customers. They seek out employees who are able to view issues from a perspective outside their own cultural bias, which we all have.</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2</a:t>
            </a:fld>
            <a:endParaRPr lang="en-US"/>
          </a:p>
        </p:txBody>
      </p:sp>
    </p:spTree>
    <p:extLst>
      <p:ext uri="{BB962C8B-B14F-4D97-AF65-F5344CB8AC3E}">
        <p14:creationId xmlns:p14="http://schemas.microsoft.com/office/powerpoint/2010/main" val="2504933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3192228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4</a:t>
            </a:fld>
            <a:endParaRPr lang="en-US"/>
          </a:p>
        </p:txBody>
      </p:sp>
    </p:spTree>
    <p:extLst>
      <p:ext uri="{BB962C8B-B14F-4D97-AF65-F5344CB8AC3E}">
        <p14:creationId xmlns:p14="http://schemas.microsoft.com/office/powerpoint/2010/main" val="33801236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concept of low-context and high-context cultures offers a general way of thinking about how to relate to clients and colleagues in other cultures and countries, but if you find yourself working in a global, intercultural setting, you should understand the specific cultural practices of those you are working with.</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6</a:t>
            </a:fld>
            <a:endParaRPr lang="en-US"/>
          </a:p>
        </p:txBody>
      </p:sp>
    </p:spTree>
    <p:extLst>
      <p:ext uri="{BB962C8B-B14F-4D97-AF65-F5344CB8AC3E}">
        <p14:creationId xmlns:p14="http://schemas.microsoft.com/office/powerpoint/2010/main" val="469199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a few basic ethical guidelines evident in most cultures with which you will do business, but other than these core values, differences abound that should be studied by employees of multinational firms.</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7</a:t>
            </a:fld>
            <a:endParaRPr lang="en-US"/>
          </a:p>
        </p:txBody>
      </p:sp>
    </p:spTree>
    <p:extLst>
      <p:ext uri="{BB962C8B-B14F-4D97-AF65-F5344CB8AC3E}">
        <p14:creationId xmlns:p14="http://schemas.microsoft.com/office/powerpoint/2010/main" val="8076849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like documents should be culturally</a:t>
            </a:r>
            <a:r>
              <a:rPr lang="en-US" baseline="0" dirty="0" smtClean="0"/>
              <a:t> sensitive …it should also be following the ethical guidelines</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8</a:t>
            </a:fld>
            <a:endParaRPr lang="en-US"/>
          </a:p>
        </p:txBody>
      </p:sp>
    </p:spTree>
    <p:extLst>
      <p:ext uri="{BB962C8B-B14F-4D97-AF65-F5344CB8AC3E}">
        <p14:creationId xmlns:p14="http://schemas.microsoft.com/office/powerpoint/2010/main" val="1302169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9</a:t>
            </a:fld>
            <a:endParaRPr lang="en-US"/>
          </a:p>
        </p:txBody>
      </p:sp>
    </p:spTree>
    <p:extLst>
      <p:ext uri="{BB962C8B-B14F-4D97-AF65-F5344CB8AC3E}">
        <p14:creationId xmlns:p14="http://schemas.microsoft.com/office/powerpoint/2010/main" val="18737970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491B74-9263-413B-843A-4211C67814F2}" type="slidenum">
              <a:rPr lang="en-US" smtClean="0"/>
              <a:t>10</a:t>
            </a:fld>
            <a:endParaRPr lang="en-US"/>
          </a:p>
        </p:txBody>
      </p:sp>
    </p:spTree>
    <p:extLst>
      <p:ext uri="{BB962C8B-B14F-4D97-AF65-F5344CB8AC3E}">
        <p14:creationId xmlns:p14="http://schemas.microsoft.com/office/powerpoint/2010/main" val="3813974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0" y="0"/>
            <a:ext cx="12192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ctrTitle"/>
          </p:nvPr>
        </p:nvSpPr>
        <p:spPr>
          <a:xfrm>
            <a:off x="838200" y="2061006"/>
            <a:ext cx="10515600" cy="2387600"/>
          </a:xfrm>
        </p:spPr>
        <p:txBody>
          <a:bodyPr anchor="b">
            <a:normAutofit/>
          </a:bodyPr>
          <a:lstStyle>
            <a:lvl1pPr algn="l">
              <a:defRPr sz="5400">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38202" y="5110609"/>
            <a:ext cx="6705599" cy="1137793"/>
          </a:xfrm>
        </p:spPr>
        <p:txBody>
          <a:bodyPr>
            <a:normAutofit/>
          </a:bodyPr>
          <a:lstStyle>
            <a:lvl1pPr marL="0" indent="0" algn="l">
              <a:lnSpc>
                <a:spcPct val="150000"/>
              </a:lnSpc>
              <a:spcBef>
                <a:spcPts val="600"/>
              </a:spcBef>
              <a:buNone/>
              <a:defRPr sz="2800">
                <a:solidFill>
                  <a:srgbClr val="D24726"/>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9/7/2020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718549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9/7/2020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596921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10095346" y="0"/>
            <a:ext cx="2096655"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Vertical Title 1"/>
          <p:cNvSpPr>
            <a:spLocks noGrp="1"/>
          </p:cNvSpPr>
          <p:nvPr>
            <p:ph type="title" orient="vert"/>
          </p:nvPr>
        </p:nvSpPr>
        <p:spPr>
          <a:xfrm>
            <a:off x="10215419" y="365125"/>
            <a:ext cx="1819564" cy="5811838"/>
          </a:xfrm>
        </p:spPr>
        <p:txBody>
          <a:bodyPr vert="eaVert" anchor="b">
            <a:normAutofit/>
          </a:bodyPr>
          <a:lstStyle>
            <a:lvl1pPr>
              <a:defRPr sz="3600">
                <a:solidFill>
                  <a:schemeClr val="bg1"/>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9/7/2020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10095346" y="0"/>
            <a:ext cx="2096655"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302266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4434" y="0"/>
            <a:ext cx="10749367" cy="1208868"/>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838201" y="1825625"/>
            <a:ext cx="4167753" cy="4351338"/>
          </a:xfrm>
        </p:spPr>
        <p:txBody>
          <a:bodyPr>
            <a:normAutofit/>
          </a:bodyPr>
          <a:lstStyle>
            <a:lvl1pPr marL="0" indent="0">
              <a:lnSpc>
                <a:spcPct val="150000"/>
              </a:lnSpc>
              <a:spcAft>
                <a:spcPts val="1200"/>
              </a:spcAft>
              <a:buNone/>
              <a:defRPr sz="1600">
                <a:solidFill>
                  <a:schemeClr val="bg1">
                    <a:lumMod val="50000"/>
                  </a:schemeClr>
                </a:solidFill>
              </a:defRPr>
            </a:lvl1pPr>
            <a:lvl2pPr>
              <a:lnSpc>
                <a:spcPct val="150000"/>
              </a:lnSpc>
              <a:spcAft>
                <a:spcPts val="1200"/>
              </a:spcAft>
              <a:defRPr sz="1400">
                <a:solidFill>
                  <a:schemeClr val="bg1">
                    <a:lumMod val="50000"/>
                  </a:schemeClr>
                </a:solidFill>
              </a:defRPr>
            </a:lvl2pPr>
            <a:lvl3pPr>
              <a:lnSpc>
                <a:spcPct val="150000"/>
              </a:lnSpc>
              <a:spcAft>
                <a:spcPts val="1200"/>
              </a:spcAft>
              <a:defRPr sz="1200">
                <a:solidFill>
                  <a:schemeClr val="bg1">
                    <a:lumMod val="50000"/>
                  </a:schemeClr>
                </a:solidFill>
              </a:defRPr>
            </a:lvl3pPr>
            <a:lvl4pPr>
              <a:lnSpc>
                <a:spcPct val="150000"/>
              </a:lnSpc>
              <a:spcAft>
                <a:spcPts val="1200"/>
              </a:spcAft>
              <a:defRPr sz="1100">
                <a:solidFill>
                  <a:schemeClr val="bg1">
                    <a:lumMod val="50000"/>
                  </a:schemeClr>
                </a:solidFill>
              </a:defRPr>
            </a:lvl4pPr>
            <a:lvl5pPr>
              <a:lnSpc>
                <a:spcPct val="150000"/>
              </a:lnSpc>
              <a:spcAft>
                <a:spcPts val="1200"/>
              </a:spcAft>
              <a:defRPr sz="1100">
                <a:solidFill>
                  <a:schemeClr val="bg1">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EEBAAA-29B5-4AF5-BC5F-7E580C29002D}" type="datetimeFigureOut">
              <a:rPr lang="en-US" smtClean="0"/>
              <a:t>9/7/2020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5656882" y="1709738"/>
            <a:ext cx="653511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1" y="2402238"/>
            <a:ext cx="4508715" cy="2187227"/>
          </a:xfrm>
        </p:spPr>
        <p:txBody>
          <a:bodyPr anchor="ctr">
            <a:noAutofit/>
          </a:bodyPr>
          <a:lstStyle>
            <a:lvl1pPr algn="l">
              <a:defRPr sz="4800">
                <a:solidFill>
                  <a:srgbClr val="D247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323308" y="2402237"/>
            <a:ext cx="5269424" cy="2187226"/>
          </a:xfrm>
        </p:spPr>
        <p:txBody>
          <a:bodyPr anchor="ctr">
            <a:normAutofit/>
          </a:bodyPr>
          <a:lstStyle>
            <a:lvl1pPr marL="0" indent="0">
              <a:lnSpc>
                <a:spcPct val="150000"/>
              </a:lnSpc>
              <a:buNone/>
              <a:defRPr sz="2800">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EEBAAA-29B5-4AF5-BC5F-7E580C29002D}" type="datetimeFigureOut">
              <a:rPr lang="en-US" smtClean="0"/>
              <a:t>9/7/2020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5656882" y="1709738"/>
            <a:ext cx="653511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335655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5" name="Date Placeholder 4"/>
          <p:cNvSpPr>
            <a:spLocks noGrp="1"/>
          </p:cNvSpPr>
          <p:nvPr>
            <p:ph type="dt" sz="half" idx="10"/>
          </p:nvPr>
        </p:nvSpPr>
        <p:spPr/>
        <p:txBody>
          <a:bodyPr/>
          <a:lstStyle/>
          <a:p>
            <a:fld id="{8BEEBAAA-29B5-4AF5-BC5F-7E580C29002D}" type="datetimeFigureOut">
              <a:rPr lang="en-US" smtClean="0"/>
              <a:t>9/7/2020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
        <p:nvSpPr>
          <p:cNvPr id="9" name="Rectangle 8"/>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328223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0"/>
            <a:ext cx="10737851" cy="1228436"/>
          </a:xfrm>
        </p:spPr>
        <p:txBody>
          <a:bodyPr anchor="b">
            <a:normAutofit/>
          </a:bodyPr>
          <a:lstStyle>
            <a:lvl1pPr>
              <a:defRPr sz="3600">
                <a:solidFill>
                  <a:schemeClr val="bg1"/>
                </a:solidFill>
              </a:defRPr>
            </a:lvl1pPr>
          </a:lstStyle>
          <a:p>
            <a:r>
              <a:rPr lang="en-US" smtClean="0"/>
              <a:t>Click to edit Master title style</a:t>
            </a:r>
            <a:endParaRPr lang="en-US"/>
          </a:p>
        </p:txBody>
      </p:sp>
      <p:sp>
        <p:nvSpPr>
          <p:cNvPr id="3" name="Text Placeholder 2"/>
          <p:cNvSpPr>
            <a:spLocks noGrp="1"/>
          </p:cNvSpPr>
          <p:nvPr>
            <p:ph type="body" idx="1"/>
          </p:nvPr>
        </p:nvSpPr>
        <p:spPr>
          <a:xfrm>
            <a:off x="831851" y="1489075"/>
            <a:ext cx="5156200"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1851" y="2193927"/>
            <a:ext cx="5156200" cy="397827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dirty="0"/>
          </a:p>
        </p:txBody>
      </p:sp>
      <p:sp>
        <p:nvSpPr>
          <p:cNvPr id="5" name="Text Placeholder 4"/>
          <p:cNvSpPr>
            <a:spLocks noGrp="1"/>
          </p:cNvSpPr>
          <p:nvPr>
            <p:ph type="body" sz="quarter" idx="3"/>
          </p:nvPr>
        </p:nvSpPr>
        <p:spPr>
          <a:xfrm>
            <a:off x="6189664" y="1489075"/>
            <a:ext cx="5157787"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9664" y="2193927"/>
            <a:ext cx="5157787" cy="397827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7" name="Date Placeholder 6"/>
          <p:cNvSpPr>
            <a:spLocks noGrp="1"/>
          </p:cNvSpPr>
          <p:nvPr>
            <p:ph type="dt" sz="half" idx="10"/>
          </p:nvPr>
        </p:nvSpPr>
        <p:spPr/>
        <p:txBody>
          <a:bodyPr/>
          <a:lstStyle/>
          <a:p>
            <a:fld id="{8BEEBAAA-29B5-4AF5-BC5F-7E580C29002D}" type="datetimeFigureOut">
              <a:rPr lang="en-US" smtClean="0"/>
              <a:t>9/7/2020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60EDB8-5305-433F-BE41-D7A86D811DB3}" type="slidenum">
              <a:rPr lang="en-US" smtClean="0"/>
              <a:t>‹#›</a:t>
            </a:fld>
            <a:endParaRPr lang="en-US"/>
          </a:p>
        </p:txBody>
      </p:sp>
      <p:sp>
        <p:nvSpPr>
          <p:cNvPr id="11" name="Rectangle 10"/>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606029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BEEBAAA-29B5-4AF5-BC5F-7E580C29002D}" type="datetimeFigureOut">
              <a:rPr lang="en-US" smtClean="0"/>
              <a:t>9/7/2020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60EDB8-5305-433F-BE41-D7A86D811DB3}" type="slidenum">
              <a:rPr lang="en-US" smtClean="0"/>
              <a:t>‹#›</a:t>
            </a:fld>
            <a:endParaRPr lang="en-US"/>
          </a:p>
        </p:txBody>
      </p:sp>
      <p:sp>
        <p:nvSpPr>
          <p:cNvPr id="7" name="Rectangle 6"/>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00814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EEBAAA-29B5-4AF5-BC5F-7E580C29002D}" type="datetimeFigureOut">
              <a:rPr lang="en-US" smtClean="0"/>
              <a:t>9/7/2020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4037432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7"/>
            <a:ext cx="6172200" cy="487362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EEBAAA-29B5-4AF5-BC5F-7E580C29002D}" type="datetimeFigureOut">
              <a:rPr lang="en-US" smtClean="0"/>
              <a:t>9/7/2020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1784193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EEBAAA-29B5-4AF5-BC5F-7E580C29002D}" type="datetimeFigureOut">
              <a:rPr lang="en-US" smtClean="0"/>
              <a:t>9/7/2020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3161095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2"/>
            <a:ext cx="3276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EEBAAA-29B5-4AF5-BC5F-7E580C29002D}" type="datetimeFigureOut">
              <a:rPr lang="en-US" smtClean="0"/>
              <a:t>9/7/2020</a:t>
            </a:fld>
            <a:endParaRPr lang="en-US"/>
          </a:p>
        </p:txBody>
      </p:sp>
      <p:sp>
        <p:nvSpPr>
          <p:cNvPr id="5" name="Footer Placeholder 4"/>
          <p:cNvSpPr>
            <a:spLocks noGrp="1"/>
          </p:cNvSpPr>
          <p:nvPr>
            <p:ph type="ftr" sz="quarter" idx="3"/>
          </p:nvPr>
        </p:nvSpPr>
        <p:spPr>
          <a:xfrm>
            <a:off x="4648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077200" y="6356352"/>
            <a:ext cx="3276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60EDB8-5305-433F-BE41-D7A86D811DB3}" type="slidenum">
              <a:rPr lang="en-US" smtClean="0"/>
              <a:t>‹#›</a:t>
            </a:fld>
            <a:endParaRPr lang="en-US"/>
          </a:p>
        </p:txBody>
      </p: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ct val="30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ct val="3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ct val="3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wav"/><Relationship Id="rId1" Type="http://schemas.microsoft.com/office/2007/relationships/media" Target="../media/media12.wav"/><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av"/><Relationship Id="rId1" Type="http://schemas.microsoft.com/office/2007/relationships/media" Target="../media/media13.wav"/><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Business Culture and Ethics</a:t>
            </a:r>
            <a:endParaRPr lang="en-US" dirty="0"/>
          </a:p>
        </p:txBody>
      </p:sp>
      <p:sp>
        <p:nvSpPr>
          <p:cNvPr id="3" name="Subtitle 2"/>
          <p:cNvSpPr>
            <a:spLocks noGrp="1"/>
          </p:cNvSpPr>
          <p:nvPr>
            <p:ph type="subTitle" idx="1"/>
          </p:nvPr>
        </p:nvSpPr>
        <p:spPr/>
        <p:txBody>
          <a:bodyPr>
            <a:normAutofit/>
          </a:bodyPr>
          <a:lstStyle/>
          <a:p>
            <a:r>
              <a:rPr lang="en-US" dirty="0" smtClean="0"/>
              <a:t>CHAPTER: 1 – Part II</a:t>
            </a:r>
            <a:endParaRPr lang="en-US" dirty="0"/>
          </a:p>
        </p:txBody>
      </p:sp>
      <p:pic>
        <p:nvPicPr>
          <p:cNvPr id="4" name="Slide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47180773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363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3336" y="1320531"/>
            <a:ext cx="7418931" cy="2731626"/>
          </a:xfrm>
        </p:spPr>
        <p:txBody>
          <a:bodyPr>
            <a:normAutofit fontScale="70000" lnSpcReduction="20000"/>
          </a:bodyPr>
          <a:lstStyle/>
          <a:p>
            <a:pPr marL="0" indent="0">
              <a:lnSpc>
                <a:spcPct val="150000"/>
              </a:lnSpc>
              <a:buNone/>
            </a:pPr>
            <a:r>
              <a:rPr lang="en-US" sz="3100" b="1" dirty="0" smtClean="0">
                <a:solidFill>
                  <a:schemeClr val="tx1"/>
                </a:solidFill>
              </a:rPr>
              <a:t>“our product is just what you need”</a:t>
            </a:r>
          </a:p>
          <a:p>
            <a:pPr marL="0" indent="0">
              <a:lnSpc>
                <a:spcPct val="150000"/>
              </a:lnSpc>
              <a:buNone/>
            </a:pPr>
            <a:r>
              <a:rPr lang="en-US" sz="3100" b="1" dirty="0" smtClean="0">
                <a:solidFill>
                  <a:schemeClr val="tx1"/>
                </a:solidFill>
              </a:rPr>
              <a:t>“our artificial sweetener is composed of proteins that occur naturally in the human body [amino acids].”</a:t>
            </a:r>
          </a:p>
          <a:p>
            <a:pPr marL="0" indent="0">
              <a:lnSpc>
                <a:spcPct val="150000"/>
              </a:lnSpc>
              <a:buNone/>
            </a:pPr>
            <a:r>
              <a:rPr lang="en-US" sz="3100" b="1" dirty="0" smtClean="0">
                <a:solidFill>
                  <a:schemeClr val="tx1"/>
                </a:solidFill>
              </a:rPr>
              <a:t>“our </a:t>
            </a:r>
            <a:r>
              <a:rPr lang="en-US" sz="3100" b="1" dirty="0" err="1" smtClean="0">
                <a:solidFill>
                  <a:schemeClr val="tx1"/>
                </a:solidFill>
              </a:rPr>
              <a:t>Krunchy</a:t>
            </a:r>
            <a:r>
              <a:rPr lang="en-US" sz="3100" b="1" dirty="0" smtClean="0">
                <a:solidFill>
                  <a:schemeClr val="tx1"/>
                </a:solidFill>
              </a:rPr>
              <a:t> Cookies contain no cholesterol”</a:t>
            </a:r>
          </a:p>
          <a:p>
            <a:pPr marL="0" indent="0">
              <a:buNone/>
            </a:pPr>
            <a:endParaRPr lang="en-US" dirty="0"/>
          </a:p>
        </p:txBody>
      </p:sp>
      <p:sp>
        <p:nvSpPr>
          <p:cNvPr id="4" name="TextBox 3"/>
          <p:cNvSpPr txBox="1"/>
          <p:nvPr/>
        </p:nvSpPr>
        <p:spPr>
          <a:xfrm>
            <a:off x="7905135" y="1855347"/>
            <a:ext cx="3952568" cy="830997"/>
          </a:xfrm>
          <a:prstGeom prst="rect">
            <a:avLst/>
          </a:prstGeom>
          <a:noFill/>
        </p:spPr>
        <p:txBody>
          <a:bodyPr wrap="square" rtlCol="0">
            <a:spAutoFit/>
          </a:bodyPr>
          <a:lstStyle/>
          <a:p>
            <a:r>
              <a:rPr lang="en-US" sz="2400" b="1" dirty="0">
                <a:solidFill>
                  <a:srgbClr val="00B050"/>
                </a:solidFill>
              </a:rPr>
              <a:t>Such claims are technically accurate but </a:t>
            </a:r>
            <a:r>
              <a:rPr lang="en-US" sz="2400" b="1" dirty="0" smtClean="0">
                <a:solidFill>
                  <a:srgbClr val="00B050"/>
                </a:solidFill>
              </a:rPr>
              <a:t>misleading.</a:t>
            </a:r>
            <a:endParaRPr lang="en-US" sz="2400" b="1" dirty="0">
              <a:solidFill>
                <a:srgbClr val="00B050"/>
              </a:solidFill>
            </a:endParaRPr>
          </a:p>
        </p:txBody>
      </p:sp>
      <p:sp>
        <p:nvSpPr>
          <p:cNvPr id="5" name="TextBox 4"/>
          <p:cNvSpPr txBox="1"/>
          <p:nvPr/>
        </p:nvSpPr>
        <p:spPr>
          <a:xfrm>
            <a:off x="273336" y="4191884"/>
            <a:ext cx="11476703" cy="1107996"/>
          </a:xfrm>
          <a:prstGeom prst="rect">
            <a:avLst/>
          </a:prstGeom>
          <a:noFill/>
        </p:spPr>
        <p:txBody>
          <a:bodyPr wrap="square" rtlCol="0">
            <a:spAutoFit/>
          </a:bodyPr>
          <a:lstStyle/>
          <a:p>
            <a:r>
              <a:rPr lang="en-US" sz="2400" dirty="0" smtClean="0">
                <a:solidFill>
                  <a:schemeClr val="accent2">
                    <a:lumMod val="50000"/>
                  </a:schemeClr>
                </a:solidFill>
              </a:rPr>
              <a:t>Amino acids in certain sweeteners can alter body chemistry and cause headaches, seizures and possible brain tumors</a:t>
            </a:r>
          </a:p>
          <a:p>
            <a:endParaRPr lang="en-US" dirty="0" smtClean="0"/>
          </a:p>
        </p:txBody>
      </p:sp>
      <p:sp>
        <p:nvSpPr>
          <p:cNvPr id="6" name="TextBox 5"/>
          <p:cNvSpPr txBox="1"/>
          <p:nvPr/>
        </p:nvSpPr>
        <p:spPr>
          <a:xfrm>
            <a:off x="273337" y="5086078"/>
            <a:ext cx="11080463" cy="830997"/>
          </a:xfrm>
          <a:prstGeom prst="rect">
            <a:avLst/>
          </a:prstGeom>
          <a:noFill/>
        </p:spPr>
        <p:txBody>
          <a:bodyPr wrap="square" rtlCol="0">
            <a:spAutoFit/>
          </a:bodyPr>
          <a:lstStyle/>
          <a:p>
            <a:r>
              <a:rPr lang="en-US" sz="2400" dirty="0" smtClean="0">
                <a:solidFill>
                  <a:schemeClr val="accent2">
                    <a:lumMod val="75000"/>
                  </a:schemeClr>
                </a:solidFill>
              </a:rPr>
              <a:t>Processed food snacks often contain saturated fat and trans fats, from which liver produces cholesterol</a:t>
            </a:r>
            <a:endParaRPr lang="en-US" sz="2400" dirty="0">
              <a:solidFill>
                <a:schemeClr val="accent2">
                  <a:lumMod val="75000"/>
                </a:schemeClr>
              </a:solidFill>
            </a:endParaRPr>
          </a:p>
        </p:txBody>
      </p:sp>
      <p:sp>
        <p:nvSpPr>
          <p:cNvPr id="7" name="TextBox 6"/>
          <p:cNvSpPr txBox="1"/>
          <p:nvPr/>
        </p:nvSpPr>
        <p:spPr>
          <a:xfrm>
            <a:off x="106680" y="6196811"/>
            <a:ext cx="11963400" cy="461665"/>
          </a:xfrm>
          <a:prstGeom prst="rect">
            <a:avLst/>
          </a:prstGeom>
          <a:noFill/>
        </p:spPr>
        <p:txBody>
          <a:bodyPr wrap="square" rtlCol="0">
            <a:spAutoFit/>
          </a:bodyPr>
          <a:lstStyle/>
          <a:p>
            <a:r>
              <a:rPr lang="en-US" sz="2400" b="1" dirty="0" smtClean="0">
                <a:solidFill>
                  <a:schemeClr val="accent6">
                    <a:lumMod val="75000"/>
                  </a:schemeClr>
                </a:solidFill>
              </a:rPr>
              <a:t>In addition to being informative and persuasive, communicators must be ethical</a:t>
            </a:r>
            <a:r>
              <a:rPr lang="en-US" b="1" dirty="0" smtClean="0">
                <a:solidFill>
                  <a:schemeClr val="accent6">
                    <a:lumMod val="75000"/>
                  </a:schemeClr>
                </a:solidFill>
              </a:rPr>
              <a:t>.</a:t>
            </a:r>
            <a:endParaRPr lang="en-US" b="1" dirty="0">
              <a:solidFill>
                <a:schemeClr val="accent6">
                  <a:lumMod val="75000"/>
                </a:schemeClr>
              </a:solidFill>
            </a:endParaRPr>
          </a:p>
        </p:txBody>
      </p:sp>
      <p:pic>
        <p:nvPicPr>
          <p:cNvPr id="2" name="Slide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952671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21" restart="whenNotActive" fill="hold" evtFilter="cancelBubble" nodeType="interactiveSeq">
                <p:stCondLst>
                  <p:cond evt="onClick" delay="0">
                    <p:tgtEl>
                      <p:spTgt spid="2"/>
                    </p:tgtEl>
                  </p:cond>
                </p:stCondLst>
                <p:endSync evt="end" delay="0">
                  <p:rtn val="all"/>
                </p:endSync>
                <p:childTnLst>
                  <p:par>
                    <p:cTn id="22" fill="hold">
                      <p:stCondLst>
                        <p:cond delay="0"/>
                      </p:stCondLst>
                      <p:childTnLst>
                        <p:par>
                          <p:cTn id="23" fill="hold">
                            <p:stCondLst>
                              <p:cond delay="0"/>
                            </p:stCondLst>
                            <p:childTnLst>
                              <p:par>
                                <p:cTn id="24" presetID="1" presetClass="mediacall" presetSubtype="0" fill="hold" nodeType="clickEffect">
                                  <p:stCondLst>
                                    <p:cond delay="0"/>
                                  </p:stCondLst>
                                  <p:childTnLst>
                                    <p:cmd type="call" cmd="playFrom(0.0)">
                                      <p:cBhvr>
                                        <p:cTn id="25" dur="128496" fill="hold"/>
                                        <p:tgtEl>
                                          <p:spTgt spid="2"/>
                                        </p:tgtEl>
                                      </p:cBhvr>
                                    </p:cmd>
                                  </p:childTnLst>
                                </p:cTn>
                              </p:par>
                            </p:childTnLst>
                          </p:cTn>
                        </p:par>
                      </p:childTnLst>
                    </p:cTn>
                  </p:par>
                </p:childTnLst>
              </p:cTn>
              <p:nextCondLst>
                <p:cond evt="onClick" delay="0">
                  <p:tgtEl>
                    <p:spTgt spid="2"/>
                  </p:tgtEl>
                </p:cond>
              </p:nextCondLst>
            </p:seq>
            <p:audio>
              <p:cMediaNode vol="80000">
                <p:cTn id="26" fill="hold" display="0">
                  <p:stCondLst>
                    <p:cond delay="indefinite"/>
                  </p:stCondLst>
                  <p:endCondLst>
                    <p:cond evt="onStopAudio" delay="0">
                      <p:tgtEl>
                        <p:sldTgt/>
                      </p:tgtEl>
                    </p:cond>
                  </p:endCondLst>
                </p:cTn>
                <p:tgtEl>
                  <p:spTgt spid="2"/>
                </p:tgtEl>
              </p:cMediaNode>
            </p:audio>
          </p:childTnLst>
        </p:cTn>
      </p:par>
    </p:tnLst>
    <p:bldLst>
      <p:bldP spid="4" grpId="0"/>
      <p:bldP spid="5"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370913560"/>
              </p:ext>
            </p:extLst>
          </p:nvPr>
        </p:nvGraphicFramePr>
        <p:xfrm>
          <a:off x="121920" y="0"/>
          <a:ext cx="12344400" cy="7477059"/>
        </p:xfrm>
        <a:graphic>
          <a:graphicData uri="http://schemas.openxmlformats.org/drawingml/2006/table">
            <a:tbl>
              <a:tblPr firstRow="1" bandRow="1">
                <a:tableStyleId>{E8B1032C-EA38-4F05-BA0D-38AFFFC7BED3}</a:tableStyleId>
              </a:tblPr>
              <a:tblGrid>
                <a:gridCol w="1841141"/>
                <a:gridCol w="4479951"/>
                <a:gridCol w="6023308"/>
              </a:tblGrid>
              <a:tr h="301997">
                <a:tc>
                  <a:txBody>
                    <a:bodyPr/>
                    <a:lstStyle/>
                    <a:p>
                      <a:endParaRPr lang="en-US" b="1" dirty="0"/>
                    </a:p>
                  </a:txBody>
                  <a:tcPr/>
                </a:tc>
                <a:tc>
                  <a:txBody>
                    <a:bodyPr/>
                    <a:lstStyle/>
                    <a:p>
                      <a:pPr algn="ctr"/>
                      <a:r>
                        <a:rPr lang="en-US" sz="1600" b="0" i="1" dirty="0" smtClean="0"/>
                        <a:t>Meaning</a:t>
                      </a:r>
                      <a:endParaRPr lang="en-US" sz="1600" b="0" i="1" dirty="0"/>
                    </a:p>
                  </a:txBody>
                  <a:tcPr/>
                </a:tc>
                <a:tc>
                  <a:txBody>
                    <a:bodyPr/>
                    <a:lstStyle/>
                    <a:p>
                      <a:pPr algn="ctr"/>
                      <a:r>
                        <a:rPr lang="en-US" sz="1600" b="0" i="1" dirty="0" smtClean="0"/>
                        <a:t>Examples</a:t>
                      </a:r>
                      <a:endParaRPr lang="en-US" sz="1600" b="0" i="1" dirty="0"/>
                    </a:p>
                  </a:txBody>
                  <a:tcPr/>
                </a:tc>
              </a:tr>
              <a:tr h="754993">
                <a:tc>
                  <a:txBody>
                    <a:bodyPr/>
                    <a:lstStyle/>
                    <a:p>
                      <a:r>
                        <a:rPr lang="en-US" b="1" dirty="0" smtClean="0"/>
                        <a:t>Suppression of Information</a:t>
                      </a:r>
                      <a:endParaRPr lang="en-US" b="1" dirty="0"/>
                    </a:p>
                  </a:txBody>
                  <a:tcPr/>
                </a:tc>
                <a:tc>
                  <a:txBody>
                    <a:bodyPr/>
                    <a:lstStyle/>
                    <a:p>
                      <a:r>
                        <a:rPr lang="en-US" b="0" dirty="0" smtClean="0"/>
                        <a:t>Burying to data to hide inconvenient truths</a:t>
                      </a:r>
                      <a:endParaRPr lang="en-US" b="0" dirty="0"/>
                    </a:p>
                  </a:txBody>
                  <a:tcPr/>
                </a:tc>
                <a:tc>
                  <a:txBody>
                    <a:bodyPr/>
                    <a:lstStyle/>
                    <a:p>
                      <a:r>
                        <a:rPr lang="en-US" b="0" dirty="0" smtClean="0"/>
                        <a:t>A company fails to reveal product-testing results that indicate potential danger to consumers</a:t>
                      </a:r>
                      <a:endParaRPr lang="en-US" b="0" dirty="0"/>
                    </a:p>
                  </a:txBody>
                  <a:tcPr/>
                </a:tc>
              </a:tr>
              <a:tr h="528495">
                <a:tc>
                  <a:txBody>
                    <a:bodyPr/>
                    <a:lstStyle/>
                    <a:p>
                      <a:r>
                        <a:rPr lang="en-US" b="1" dirty="0" smtClean="0"/>
                        <a:t>Falsification or fabrication</a:t>
                      </a:r>
                      <a:endParaRPr lang="en-US" b="1" dirty="0"/>
                    </a:p>
                  </a:txBody>
                  <a:tcPr/>
                </a:tc>
                <a:tc>
                  <a:txBody>
                    <a:bodyPr/>
                    <a:lstStyle/>
                    <a:p>
                      <a:r>
                        <a:rPr lang="en-US" dirty="0" smtClean="0"/>
                        <a:t>Changing or</a:t>
                      </a:r>
                      <a:r>
                        <a:rPr lang="en-US" baseline="0" dirty="0" smtClean="0"/>
                        <a:t> inventing data to support a desired outcome</a:t>
                      </a:r>
                      <a:endParaRPr lang="en-US" dirty="0"/>
                    </a:p>
                  </a:txBody>
                  <a:tcPr/>
                </a:tc>
                <a:tc>
                  <a:txBody>
                    <a:bodyPr/>
                    <a:lstStyle/>
                    <a:p>
                      <a:r>
                        <a:rPr lang="en-US" dirty="0" smtClean="0"/>
                        <a:t>A company</a:t>
                      </a:r>
                      <a:r>
                        <a:rPr lang="en-US" baseline="0" dirty="0" smtClean="0"/>
                        <a:t> boasts of a fictitious enterprise to lure investors into supporting a new venture</a:t>
                      </a:r>
                      <a:endParaRPr lang="en-US" dirty="0"/>
                    </a:p>
                  </a:txBody>
                  <a:tcPr/>
                </a:tc>
              </a:tr>
              <a:tr h="981491">
                <a:tc>
                  <a:txBody>
                    <a:bodyPr/>
                    <a:lstStyle/>
                    <a:p>
                      <a:r>
                        <a:rPr lang="en-US" b="1" dirty="0" smtClean="0"/>
                        <a:t>Overstatement or</a:t>
                      </a:r>
                      <a:r>
                        <a:rPr lang="en-US" b="1" baseline="0" dirty="0" smtClean="0"/>
                        <a:t> understatement</a:t>
                      </a:r>
                      <a:endParaRPr lang="en-US" b="1" dirty="0"/>
                    </a:p>
                  </a:txBody>
                  <a:tcPr/>
                </a:tc>
                <a:tc>
                  <a:txBody>
                    <a:bodyPr/>
                    <a:lstStyle/>
                    <a:p>
                      <a:r>
                        <a:rPr lang="en-US" dirty="0" smtClean="0"/>
                        <a:t>Exaggerating the positive</a:t>
                      </a:r>
                      <a:r>
                        <a:rPr lang="en-US" baseline="0" dirty="0" smtClean="0"/>
                        <a:t> aspects of a situation of downplaying negative aspects to create the desired impression</a:t>
                      </a:r>
                      <a:endParaRPr lang="en-US" dirty="0"/>
                    </a:p>
                  </a:txBody>
                  <a:tcPr/>
                </a:tc>
                <a:tc>
                  <a:txBody>
                    <a:bodyPr/>
                    <a:lstStyle/>
                    <a:p>
                      <a:r>
                        <a:rPr lang="en-US" dirty="0" smtClean="0"/>
                        <a:t>A public-opinion</a:t>
                      </a:r>
                      <a:r>
                        <a:rPr lang="en-US" baseline="0" dirty="0" smtClean="0"/>
                        <a:t> survey describes 55 percent of the respondents as a “substantial majority” and 45 percent as “a small percentage”</a:t>
                      </a:r>
                      <a:endParaRPr lang="en-US" dirty="0"/>
                    </a:p>
                  </a:txBody>
                  <a:tcPr/>
                </a:tc>
              </a:tr>
              <a:tr h="981491">
                <a:tc>
                  <a:txBody>
                    <a:bodyPr/>
                    <a:lstStyle/>
                    <a:p>
                      <a:r>
                        <a:rPr lang="en-US" b="1" dirty="0" smtClean="0"/>
                        <a:t>Selective misquoting</a:t>
                      </a:r>
                      <a:endParaRPr lang="en-US" b="1" dirty="0"/>
                    </a:p>
                  </a:txBody>
                  <a:tcPr/>
                </a:tc>
                <a:tc>
                  <a:txBody>
                    <a:bodyPr/>
                    <a:lstStyle/>
                    <a:p>
                      <a:r>
                        <a:rPr lang="en-US" dirty="0" smtClean="0"/>
                        <a:t>Deleting</a:t>
                      </a:r>
                      <a:r>
                        <a:rPr lang="en-US" baseline="0" dirty="0" smtClean="0"/>
                        <a:t> words from quoted material to distort meaning</a:t>
                      </a:r>
                      <a:endParaRPr lang="en-US" dirty="0"/>
                    </a:p>
                  </a:txBody>
                  <a:tcPr/>
                </a:tc>
                <a:tc>
                  <a:txBody>
                    <a:bodyPr/>
                    <a:lstStyle/>
                    <a:p>
                      <a:r>
                        <a:rPr lang="en-US" dirty="0" smtClean="0"/>
                        <a:t>A supervisor</a:t>
                      </a:r>
                      <a:r>
                        <a:rPr lang="en-US" baseline="0" dirty="0" smtClean="0"/>
                        <a:t> changes a report’s conclusion that “this proposal will seem feasible only to workers unfamiliar with the situation” to “this proposal will seem feasible.. to workers”</a:t>
                      </a:r>
                      <a:endParaRPr lang="en-US" dirty="0"/>
                    </a:p>
                  </a:txBody>
                  <a:tcPr/>
                </a:tc>
              </a:tr>
              <a:tr h="754993">
                <a:tc>
                  <a:txBody>
                    <a:bodyPr/>
                    <a:lstStyle/>
                    <a:p>
                      <a:r>
                        <a:rPr lang="en-US" b="1" dirty="0" smtClean="0"/>
                        <a:t>Subjective Wording</a:t>
                      </a:r>
                      <a:endParaRPr lang="en-US" b="1" dirty="0"/>
                    </a:p>
                  </a:txBody>
                  <a:tcPr/>
                </a:tc>
                <a:tc>
                  <a:txBody>
                    <a:bodyPr/>
                    <a:lstStyle/>
                    <a:p>
                      <a:r>
                        <a:rPr lang="en-US" dirty="0" smtClean="0"/>
                        <a:t>Using terms</a:t>
                      </a:r>
                      <a:r>
                        <a:rPr lang="en-US" baseline="0" dirty="0" smtClean="0"/>
                        <a:t> deliberately chosen for their ambiguity</a:t>
                      </a:r>
                      <a:endParaRPr lang="en-US" dirty="0"/>
                    </a:p>
                  </a:txBody>
                  <a:tcPr/>
                </a:tc>
                <a:tc>
                  <a:txBody>
                    <a:bodyPr/>
                    <a:lstStyle/>
                    <a:p>
                      <a:r>
                        <a:rPr lang="en-US" dirty="0" smtClean="0"/>
                        <a:t>A company advertises “customary</a:t>
                      </a:r>
                      <a:r>
                        <a:rPr lang="en-US" baseline="0" dirty="0" smtClean="0"/>
                        <a:t> service charges”, knowing that “customary” is open to broad interpretation.</a:t>
                      </a:r>
                      <a:endParaRPr lang="en-US" dirty="0"/>
                    </a:p>
                  </a:txBody>
                  <a:tcPr/>
                </a:tc>
              </a:tr>
              <a:tr h="754993">
                <a:tc>
                  <a:txBody>
                    <a:bodyPr/>
                    <a:lstStyle/>
                    <a:p>
                      <a:r>
                        <a:rPr lang="en-US" b="1" dirty="0" smtClean="0"/>
                        <a:t>Conflict</a:t>
                      </a:r>
                      <a:r>
                        <a:rPr lang="en-US" b="1" baseline="0" dirty="0" smtClean="0"/>
                        <a:t> of interest</a:t>
                      </a:r>
                      <a:endParaRPr lang="en-US" b="1" dirty="0"/>
                    </a:p>
                  </a:txBody>
                  <a:tcPr/>
                </a:tc>
                <a:tc>
                  <a:txBody>
                    <a:bodyPr/>
                    <a:lstStyle/>
                    <a:p>
                      <a:r>
                        <a:rPr lang="en-US" dirty="0" smtClean="0"/>
                        <a:t>Exploiting behind-the-scenes connections to influence decision-making</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board member</a:t>
                      </a:r>
                      <a:r>
                        <a:rPr lang="en-US" baseline="0" dirty="0" smtClean="0"/>
                        <a:t> of a community agency encourages the agency to hire her company for paid services rather than soliciting bids</a:t>
                      </a:r>
                      <a:endParaRPr lang="en-US" dirty="0" smtClean="0"/>
                    </a:p>
                  </a:txBody>
                  <a:tcPr/>
                </a:tc>
              </a:tr>
              <a:tr h="754993">
                <a:tc>
                  <a:txBody>
                    <a:bodyPr/>
                    <a:lstStyle/>
                    <a:p>
                      <a:r>
                        <a:rPr lang="en-US" b="1" dirty="0" smtClean="0"/>
                        <a:t>Withholding information</a:t>
                      </a:r>
                      <a:endParaRPr lang="en-US" b="1" dirty="0"/>
                    </a:p>
                  </a:txBody>
                  <a:tcPr/>
                </a:tc>
                <a:tc>
                  <a:txBody>
                    <a:bodyPr/>
                    <a:lstStyle/>
                    <a:p>
                      <a:r>
                        <a:rPr lang="en-US" dirty="0" smtClean="0"/>
                        <a:t>Refusing to share relevant data with coworkers</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computer-savvy employee provides misleading answers about new software to make recently hired coworker appear incompetent</a:t>
                      </a:r>
                    </a:p>
                  </a:txBody>
                  <a:tcPr/>
                </a:tc>
              </a:tr>
              <a:tr h="754993">
                <a:tc>
                  <a:txBody>
                    <a:bodyPr/>
                    <a:lstStyle/>
                    <a:p>
                      <a:r>
                        <a:rPr lang="en-US" b="1" dirty="0" smtClean="0"/>
                        <a:t>Plagiarism</a:t>
                      </a:r>
                      <a:endParaRPr lang="en-US" b="1" dirty="0"/>
                    </a:p>
                  </a:txBody>
                  <a:tcPr/>
                </a:tc>
                <a:tc>
                  <a:txBody>
                    <a:bodyPr/>
                    <a:lstStyle/>
                    <a:p>
                      <a:r>
                        <a:rPr lang="en-US" dirty="0" smtClean="0"/>
                        <a:t>Taking credit for someone else’s ideas, findings</a:t>
                      </a:r>
                      <a:endParaRPr lang="en-US" dirty="0"/>
                    </a:p>
                  </a:txBody>
                  <a:tcPr/>
                </a:tc>
                <a:tc>
                  <a:txBody>
                    <a:bodyPr/>
                    <a:lstStyle/>
                    <a:p>
                      <a:r>
                        <a:rPr lang="en-US" dirty="0" smtClean="0"/>
                        <a:t>An employee assigned to prepare a report written by someone at</a:t>
                      </a:r>
                      <a:r>
                        <a:rPr lang="en-US" baseline="0" dirty="0" smtClean="0"/>
                        <a:t> another company, downloaded from internet</a:t>
                      </a:r>
                      <a:endParaRPr lang="en-US" dirty="0"/>
                    </a:p>
                  </a:txBody>
                  <a:tcPr/>
                </a:tc>
              </a:tr>
            </a:tbl>
          </a:graphicData>
        </a:graphic>
      </p:graphicFrame>
      <p:pic>
        <p:nvPicPr>
          <p:cNvPr id="3" name="Slide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7832889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4857"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a:xfrm>
            <a:off x="4358147" y="2254630"/>
            <a:ext cx="3760838" cy="2433484"/>
          </a:xfrm>
          <a:prstGeom prst="ellipse">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4704734" y="2757948"/>
            <a:ext cx="3067665" cy="1077218"/>
          </a:xfrm>
          <a:prstGeom prst="rect">
            <a:avLst/>
          </a:prstGeom>
          <a:noFill/>
        </p:spPr>
        <p:txBody>
          <a:bodyPr wrap="square" rtlCol="0">
            <a:spAutoFit/>
          </a:bodyPr>
          <a:lstStyle/>
          <a:p>
            <a:pPr algn="ctr"/>
            <a:r>
              <a:rPr lang="en-US" sz="3200" dirty="0" smtClean="0"/>
              <a:t>A writer’s </a:t>
            </a:r>
          </a:p>
          <a:p>
            <a:pPr algn="ctr"/>
            <a:r>
              <a:rPr lang="en-US" sz="3200" dirty="0" smtClean="0"/>
              <a:t>ethical values</a:t>
            </a:r>
            <a:endParaRPr lang="en-US" sz="3200" dirty="0"/>
          </a:p>
        </p:txBody>
      </p:sp>
      <p:cxnSp>
        <p:nvCxnSpPr>
          <p:cNvPr id="14" name="Straight Arrow Connector 13"/>
          <p:cNvCxnSpPr/>
          <p:nvPr/>
        </p:nvCxnSpPr>
        <p:spPr>
          <a:xfrm>
            <a:off x="3097161" y="3296557"/>
            <a:ext cx="1268363" cy="0"/>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17" name="Straight Arrow Connector 16"/>
          <p:cNvCxnSpPr/>
          <p:nvPr/>
        </p:nvCxnSpPr>
        <p:spPr>
          <a:xfrm>
            <a:off x="3560506" y="1529779"/>
            <a:ext cx="1435510" cy="1030221"/>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0" name="Straight Arrow Connector 19"/>
          <p:cNvCxnSpPr/>
          <p:nvPr/>
        </p:nvCxnSpPr>
        <p:spPr>
          <a:xfrm flipV="1">
            <a:off x="4198374" y="4461680"/>
            <a:ext cx="1027473" cy="1083714"/>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2" name="Straight Arrow Connector 21"/>
          <p:cNvCxnSpPr/>
          <p:nvPr/>
        </p:nvCxnSpPr>
        <p:spPr>
          <a:xfrm flipH="1">
            <a:off x="7211963" y="1214430"/>
            <a:ext cx="1069256" cy="1147623"/>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5" name="Straight Arrow Connector 24"/>
          <p:cNvCxnSpPr/>
          <p:nvPr/>
        </p:nvCxnSpPr>
        <p:spPr>
          <a:xfrm flipH="1" flipV="1">
            <a:off x="7388942" y="4409076"/>
            <a:ext cx="1360536" cy="903041"/>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cxnSp>
        <p:nvCxnSpPr>
          <p:cNvPr id="27" name="Straight Arrow Connector 26"/>
          <p:cNvCxnSpPr/>
          <p:nvPr/>
        </p:nvCxnSpPr>
        <p:spPr>
          <a:xfrm flipH="1">
            <a:off x="8118986" y="3471372"/>
            <a:ext cx="1260985" cy="22415"/>
          </a:xfrm>
          <a:prstGeom prst="straightConnector1">
            <a:avLst/>
          </a:prstGeom>
          <a:ln w="73025" cap="rnd">
            <a:round/>
            <a:tailEnd type="triangle"/>
          </a:ln>
        </p:spPr>
        <p:style>
          <a:lnRef idx="3">
            <a:schemeClr val="accent6"/>
          </a:lnRef>
          <a:fillRef idx="0">
            <a:schemeClr val="accent6"/>
          </a:fillRef>
          <a:effectRef idx="2">
            <a:schemeClr val="accent6"/>
          </a:effectRef>
          <a:fontRef idx="minor">
            <a:schemeClr val="tx1"/>
          </a:fontRef>
        </p:style>
      </p:cxnSp>
      <p:sp>
        <p:nvSpPr>
          <p:cNvPr id="30" name="TextBox 29"/>
          <p:cNvSpPr txBox="1"/>
          <p:nvPr/>
        </p:nvSpPr>
        <p:spPr>
          <a:xfrm>
            <a:off x="385916" y="2645798"/>
            <a:ext cx="2890684" cy="1815882"/>
          </a:xfrm>
          <a:prstGeom prst="rect">
            <a:avLst/>
          </a:prstGeom>
          <a:noFill/>
        </p:spPr>
        <p:txBody>
          <a:bodyPr wrap="square" rtlCol="0">
            <a:spAutoFit/>
          </a:bodyPr>
          <a:lstStyle/>
          <a:p>
            <a:r>
              <a:rPr lang="en-US" sz="2800" dirty="0" smtClean="0"/>
              <a:t>“We will be counting on you to be a team player.”</a:t>
            </a:r>
            <a:endParaRPr lang="en-US" sz="2800" dirty="0"/>
          </a:p>
        </p:txBody>
      </p:sp>
      <p:sp>
        <p:nvSpPr>
          <p:cNvPr id="31" name="TextBox 30"/>
          <p:cNvSpPr txBox="1"/>
          <p:nvPr/>
        </p:nvSpPr>
        <p:spPr>
          <a:xfrm>
            <a:off x="1551038" y="5357064"/>
            <a:ext cx="3092245" cy="954107"/>
          </a:xfrm>
          <a:prstGeom prst="rect">
            <a:avLst/>
          </a:prstGeom>
          <a:noFill/>
        </p:spPr>
        <p:txBody>
          <a:bodyPr wrap="square" rtlCol="0">
            <a:spAutoFit/>
          </a:bodyPr>
          <a:lstStyle/>
          <a:p>
            <a:r>
              <a:rPr lang="en-US" sz="2800" dirty="0" smtClean="0"/>
              <a:t>“We didn’t have this conversation.”</a:t>
            </a:r>
            <a:endParaRPr lang="en-US" sz="2800" dirty="0"/>
          </a:p>
        </p:txBody>
      </p:sp>
      <p:sp>
        <p:nvSpPr>
          <p:cNvPr id="32" name="TextBox 31"/>
          <p:cNvSpPr txBox="1"/>
          <p:nvPr/>
        </p:nvSpPr>
        <p:spPr>
          <a:xfrm>
            <a:off x="1551038" y="0"/>
            <a:ext cx="2587112" cy="1815882"/>
          </a:xfrm>
          <a:prstGeom prst="rect">
            <a:avLst/>
          </a:prstGeom>
          <a:noFill/>
        </p:spPr>
        <p:txBody>
          <a:bodyPr wrap="square" rtlCol="0">
            <a:spAutoFit/>
          </a:bodyPr>
          <a:lstStyle/>
          <a:p>
            <a:r>
              <a:rPr lang="en-US" sz="2800" dirty="0" smtClean="0"/>
              <a:t>“Just do or say whatever it takes to get the job done.”</a:t>
            </a:r>
            <a:endParaRPr lang="en-US" sz="2800" dirty="0"/>
          </a:p>
        </p:txBody>
      </p:sp>
      <p:sp>
        <p:nvSpPr>
          <p:cNvPr id="33" name="TextBox 32"/>
          <p:cNvSpPr txBox="1"/>
          <p:nvPr/>
        </p:nvSpPr>
        <p:spPr>
          <a:xfrm>
            <a:off x="8399204" y="215443"/>
            <a:ext cx="3487996" cy="1384995"/>
          </a:xfrm>
          <a:prstGeom prst="rect">
            <a:avLst/>
          </a:prstGeom>
          <a:noFill/>
        </p:spPr>
        <p:txBody>
          <a:bodyPr wrap="square" rtlCol="0">
            <a:spAutoFit/>
          </a:bodyPr>
          <a:lstStyle/>
          <a:p>
            <a:r>
              <a:rPr lang="en-US" sz="2800" dirty="0" smtClean="0"/>
              <a:t>“Can you rework these findings to make them sound better.”</a:t>
            </a:r>
            <a:endParaRPr lang="en-US" sz="2800" dirty="0"/>
          </a:p>
        </p:txBody>
      </p:sp>
      <p:sp>
        <p:nvSpPr>
          <p:cNvPr id="34" name="TextBox 33"/>
          <p:cNvSpPr txBox="1"/>
          <p:nvPr/>
        </p:nvSpPr>
        <p:spPr>
          <a:xfrm>
            <a:off x="9483213" y="2585846"/>
            <a:ext cx="2576052" cy="1815882"/>
          </a:xfrm>
          <a:prstGeom prst="rect">
            <a:avLst/>
          </a:prstGeom>
          <a:noFill/>
        </p:spPr>
        <p:txBody>
          <a:bodyPr wrap="square" rtlCol="0">
            <a:spAutoFit/>
          </a:bodyPr>
          <a:lstStyle/>
          <a:p>
            <a:r>
              <a:rPr lang="en-US" sz="2800" dirty="0" smtClean="0"/>
              <a:t>“This mistake will cost us a fortune – if word gets out..”</a:t>
            </a:r>
            <a:endParaRPr lang="en-US" sz="2800" dirty="0"/>
          </a:p>
        </p:txBody>
      </p:sp>
      <p:sp>
        <p:nvSpPr>
          <p:cNvPr id="36" name="TextBox 35"/>
          <p:cNvSpPr txBox="1"/>
          <p:nvPr/>
        </p:nvSpPr>
        <p:spPr>
          <a:xfrm>
            <a:off x="8922774" y="5079977"/>
            <a:ext cx="3269226" cy="946450"/>
          </a:xfrm>
          <a:prstGeom prst="rect">
            <a:avLst/>
          </a:prstGeom>
          <a:noFill/>
        </p:spPr>
        <p:txBody>
          <a:bodyPr wrap="square" rtlCol="0">
            <a:spAutoFit/>
          </a:bodyPr>
          <a:lstStyle/>
          <a:p>
            <a:r>
              <a:rPr lang="en-US" sz="2800" dirty="0" smtClean="0"/>
              <a:t>“Don’t put it in writing.”</a:t>
            </a:r>
            <a:endParaRPr lang="en-US" sz="2800" dirty="0"/>
          </a:p>
        </p:txBody>
      </p:sp>
      <p:pic>
        <p:nvPicPr>
          <p:cNvPr id="2" name="Slide 1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280554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1" presetClass="mediacall" presetSubtype="0" fill="hold" nodeType="clickEffect">
                                  <p:stCondLst>
                                    <p:cond delay="0"/>
                                  </p:stCondLst>
                                  <p:childTnLst>
                                    <p:cmd type="call" cmd="playFrom(0.0)">
                                      <p:cBhvr>
                                        <p:cTn id="27" dur="155682" fill="hold"/>
                                        <p:tgtEl>
                                          <p:spTgt spid="2"/>
                                        </p:tgtEl>
                                      </p:cBhvr>
                                    </p:cmd>
                                  </p:childTnLst>
                                </p:cTn>
                              </p:par>
                            </p:childTnLst>
                          </p:cTn>
                        </p:par>
                      </p:childTnLst>
                    </p:cTn>
                  </p:par>
                </p:childTnLst>
              </p:cTn>
              <p:nextCondLst>
                <p:cond evt="onClick" delay="0">
                  <p:tgtEl>
                    <p:spTgt spid="2"/>
                  </p:tgtEl>
                </p:cond>
              </p:nextCondLst>
            </p:seq>
            <p:audio>
              <p:cMediaNode vol="80000">
                <p:cTn id="28" fill="hold" display="0">
                  <p:stCondLst>
                    <p:cond delay="indefinite"/>
                  </p:stCondLst>
                  <p:endCondLst>
                    <p:cond evt="onStopAudio" delay="0">
                      <p:tgtEl>
                        <p:sldTgt/>
                      </p:tgtEl>
                    </p:cond>
                  </p:endCondLst>
                </p:cTn>
                <p:tgtEl>
                  <p:spTgt spid="2"/>
                </p:tgtEl>
              </p:cMediaNode>
            </p:audio>
          </p:childTnLst>
        </p:cTn>
      </p:par>
    </p:tnLst>
    <p:bldLst>
      <p:bldP spid="30" grpId="0"/>
      <p:bldP spid="31" grpId="0"/>
      <p:bldP spid="32" grpId="0"/>
      <p:bldP spid="33" grpId="0"/>
      <p:bldP spid="3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b="1" dirty="0" smtClean="0"/>
              <a:t>Case Study</a:t>
            </a:r>
            <a:endParaRPr lang="en-US" sz="4000" b="1" dirty="0"/>
          </a:p>
        </p:txBody>
      </p:sp>
      <p:sp>
        <p:nvSpPr>
          <p:cNvPr id="3" name="Content Placeholder 2"/>
          <p:cNvSpPr>
            <a:spLocks noGrp="1"/>
          </p:cNvSpPr>
          <p:nvPr>
            <p:ph idx="1"/>
          </p:nvPr>
        </p:nvSpPr>
        <p:spPr>
          <a:xfrm>
            <a:off x="838200" y="1498959"/>
            <a:ext cx="10515600" cy="4351338"/>
          </a:xfrm>
        </p:spPr>
        <p:txBody>
          <a:bodyPr>
            <a:normAutofit/>
          </a:bodyPr>
          <a:lstStyle/>
          <a:p>
            <a:pPr marL="0" indent="0">
              <a:buNone/>
            </a:pPr>
            <a:r>
              <a:rPr lang="en-US" sz="2400" dirty="0" smtClean="0">
                <a:solidFill>
                  <a:schemeClr val="accent2">
                    <a:lumMod val="50000"/>
                  </a:schemeClr>
                </a:solidFill>
              </a:rPr>
              <a:t>Just as your automobile company is about to unveil its new pickup truck, your safety engineering team discovers that the reserve gas tanks (installed beneath the truck but outside the frame) may, in rare circumstances, explode on impact form aside collision. You know that this information should be included in the owner’s manual or at a maximum. In a letter to the truck dealers. But the company has spent a fortune building this truck and does not want to hear about this problem.</a:t>
            </a:r>
            <a:endParaRPr lang="en-US" sz="2400" dirty="0">
              <a:solidFill>
                <a:schemeClr val="accent2">
                  <a:lumMod val="50000"/>
                </a:schemeClr>
              </a:solidFill>
            </a:endParaRPr>
          </a:p>
        </p:txBody>
      </p:sp>
      <p:sp>
        <p:nvSpPr>
          <p:cNvPr id="4" name="TextBox 3"/>
          <p:cNvSpPr txBox="1"/>
          <p:nvPr/>
        </p:nvSpPr>
        <p:spPr>
          <a:xfrm>
            <a:off x="838200" y="5982685"/>
            <a:ext cx="9883877" cy="584775"/>
          </a:xfrm>
          <a:prstGeom prst="rect">
            <a:avLst/>
          </a:prstGeom>
          <a:noFill/>
        </p:spPr>
        <p:txBody>
          <a:bodyPr wrap="square" rtlCol="0">
            <a:spAutoFit/>
          </a:bodyPr>
          <a:lstStyle/>
          <a:p>
            <a:r>
              <a:rPr lang="en-US" sz="3200" b="1" dirty="0" smtClean="0">
                <a:solidFill>
                  <a:schemeClr val="accent6">
                    <a:lumMod val="75000"/>
                  </a:schemeClr>
                </a:solidFill>
              </a:rPr>
              <a:t>What will you do in this situation?</a:t>
            </a:r>
            <a:endParaRPr lang="en-US" sz="3200" b="1" dirty="0">
              <a:solidFill>
                <a:schemeClr val="accent6">
                  <a:lumMod val="75000"/>
                </a:schemeClr>
              </a:solidFill>
            </a:endParaRPr>
          </a:p>
        </p:txBody>
      </p:sp>
      <p:pic>
        <p:nvPicPr>
          <p:cNvPr id="5" name="slide 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320809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54278"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References</a:t>
            </a:r>
            <a:endParaRPr lang="en-US" dirty="0"/>
          </a:p>
        </p:txBody>
      </p:sp>
      <p:sp>
        <p:nvSpPr>
          <p:cNvPr id="3" name="Content Placeholder 2"/>
          <p:cNvSpPr>
            <a:spLocks noGrp="1"/>
          </p:cNvSpPr>
          <p:nvPr>
            <p:ph idx="1"/>
          </p:nvPr>
        </p:nvSpPr>
        <p:spPr/>
        <p:txBody>
          <a:bodyPr/>
          <a:lstStyle/>
          <a:p>
            <a:r>
              <a:rPr lang="en-US" dirty="0"/>
              <a:t>S. Pfeiffer, William George</a:t>
            </a:r>
            <a:r>
              <a:rPr lang="en-US" dirty="0" smtClean="0"/>
              <a:t>. </a:t>
            </a:r>
            <a:r>
              <a:rPr lang="en-US" b="1" i="1" dirty="0"/>
              <a:t>Technical Writing: A Practical Approach</a:t>
            </a:r>
            <a:r>
              <a:rPr lang="en-US" i="1" dirty="0"/>
              <a:t> </a:t>
            </a:r>
            <a:r>
              <a:rPr lang="en-US" dirty="0" smtClean="0"/>
              <a:t>(Pearson), 2012</a:t>
            </a:r>
            <a:endParaRPr lang="en-US" dirty="0"/>
          </a:p>
          <a:p>
            <a:r>
              <a:rPr lang="en-US" dirty="0" err="1"/>
              <a:t>Lannon</a:t>
            </a:r>
            <a:r>
              <a:rPr lang="en-US" dirty="0"/>
              <a:t> &amp; </a:t>
            </a:r>
            <a:r>
              <a:rPr lang="en-US" dirty="0" err="1"/>
              <a:t>Gurak</a:t>
            </a:r>
            <a:r>
              <a:rPr lang="en-US" dirty="0"/>
              <a:t>, </a:t>
            </a:r>
            <a:r>
              <a:rPr lang="en-US" b="1" i="1" dirty="0"/>
              <a:t>Technical Communication</a:t>
            </a:r>
            <a:r>
              <a:rPr lang="en-US" dirty="0"/>
              <a:t>., 14th </a:t>
            </a:r>
            <a:r>
              <a:rPr lang="en-US" dirty="0" smtClean="0"/>
              <a:t>Edition, 2016</a:t>
            </a:r>
            <a:endParaRPr lang="en-US" dirty="0"/>
          </a:p>
        </p:txBody>
      </p:sp>
    </p:spTree>
    <p:extLst>
      <p:ext uri="{BB962C8B-B14F-4D97-AF65-F5344CB8AC3E}">
        <p14:creationId xmlns:p14="http://schemas.microsoft.com/office/powerpoint/2010/main" val="9791277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9605" y="971775"/>
            <a:ext cx="10515600" cy="1325563"/>
          </a:xfrm>
        </p:spPr>
        <p:txBody>
          <a:bodyPr/>
          <a:lstStyle/>
          <a:p>
            <a:r>
              <a:rPr lang="en-US" b="1" dirty="0" smtClean="0"/>
              <a:t>Being </a:t>
            </a:r>
            <a:r>
              <a:rPr lang="en-US" b="1" dirty="0" smtClean="0">
                <a:solidFill>
                  <a:srgbClr val="00B050"/>
                </a:solidFill>
              </a:rPr>
              <a:t>CULTURALLY</a:t>
            </a:r>
            <a:r>
              <a:rPr lang="en-US" b="1" dirty="0" smtClean="0"/>
              <a:t> </a:t>
            </a:r>
            <a:r>
              <a:rPr lang="en-US" dirty="0" smtClean="0">
                <a:solidFill>
                  <a:schemeClr val="tx1"/>
                </a:solidFill>
              </a:rPr>
              <a:t>sensitive while writing…</a:t>
            </a:r>
            <a:endParaRPr lang="en-US" dirty="0">
              <a:solidFill>
                <a:schemeClr val="tx1"/>
              </a:solidFill>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6053477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8641"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79871"/>
            <a:ext cx="10515600" cy="4997092"/>
          </a:xfrm>
        </p:spPr>
        <p:txBody>
          <a:bodyPr>
            <a:normAutofit fontScale="92500" lnSpcReduction="20000"/>
          </a:bodyPr>
          <a:lstStyle/>
          <a:p>
            <a:pPr marL="0" indent="0">
              <a:buNone/>
            </a:pPr>
            <a:endParaRPr lang="en-US" sz="2000" dirty="0" smtClean="0"/>
          </a:p>
          <a:p>
            <a:pPr marL="0" indent="0">
              <a:buNone/>
            </a:pPr>
            <a:r>
              <a:rPr lang="en-US" sz="2600" dirty="0" smtClean="0">
                <a:solidFill>
                  <a:schemeClr val="tx1"/>
                </a:solidFill>
              </a:rPr>
              <a:t>“Our accumulated knowledge and experiences, beliefs and values, attitudes and roles – in other words, our cultures – shape us as individuals and differentiate us as people… Most important for communicators, our cultures manifest themselves in our information needs and our</a:t>
            </a:r>
            <a:r>
              <a:rPr lang="en-US" sz="2600" dirty="0" smtClean="0"/>
              <a:t> </a:t>
            </a:r>
            <a:r>
              <a:rPr lang="en-US" sz="2600" dirty="0" smtClean="0">
                <a:solidFill>
                  <a:srgbClr val="00B050"/>
                </a:solidFill>
              </a:rPr>
              <a:t>styles</a:t>
            </a:r>
            <a:r>
              <a:rPr lang="en-US" sz="2600" dirty="0" smtClean="0"/>
              <a:t> </a:t>
            </a:r>
            <a:r>
              <a:rPr lang="en-US" sz="2600" dirty="0" smtClean="0">
                <a:solidFill>
                  <a:schemeClr val="tx1"/>
                </a:solidFill>
              </a:rPr>
              <a:t>of communication… our expectations as to how information should be </a:t>
            </a:r>
            <a:r>
              <a:rPr lang="en-US" sz="2600" dirty="0" smtClean="0">
                <a:solidFill>
                  <a:srgbClr val="FF0000"/>
                </a:solidFill>
              </a:rPr>
              <a:t>organized</a:t>
            </a:r>
            <a:r>
              <a:rPr lang="en-US" sz="2600" dirty="0" smtClean="0">
                <a:solidFill>
                  <a:schemeClr val="tx1"/>
                </a:solidFill>
              </a:rPr>
              <a:t>, what should be included in its content, and how it should be expressed.” </a:t>
            </a:r>
          </a:p>
          <a:p>
            <a:pPr marL="0" indent="0" algn="r">
              <a:buNone/>
            </a:pPr>
            <a:r>
              <a:rPr lang="en-US" sz="2600" dirty="0" smtClean="0">
                <a:solidFill>
                  <a:schemeClr val="tx1"/>
                </a:solidFill>
              </a:rPr>
              <a:t>(Culture and Communication, Robert G. Hein)</a:t>
            </a:r>
            <a:endParaRPr lang="en-US" sz="2600" dirty="0">
              <a:solidFill>
                <a:schemeClr val="tx1"/>
              </a:solidFill>
            </a:endParaRPr>
          </a:p>
        </p:txBody>
      </p:sp>
      <p:sp>
        <p:nvSpPr>
          <p:cNvPr id="4" name="TextBox 3"/>
          <p:cNvSpPr txBox="1"/>
          <p:nvPr/>
        </p:nvSpPr>
        <p:spPr>
          <a:xfrm>
            <a:off x="796413" y="280219"/>
            <a:ext cx="10397613" cy="646331"/>
          </a:xfrm>
          <a:prstGeom prst="rect">
            <a:avLst/>
          </a:prstGeom>
          <a:noFill/>
        </p:spPr>
        <p:txBody>
          <a:bodyPr wrap="square" rtlCol="0">
            <a:spAutoFit/>
          </a:bodyPr>
          <a:lstStyle/>
          <a:p>
            <a:pPr algn="ctr">
              <a:lnSpc>
                <a:spcPct val="90000"/>
              </a:lnSpc>
              <a:spcBef>
                <a:spcPts val="1000"/>
              </a:spcBef>
            </a:pPr>
            <a:r>
              <a:rPr lang="en-US" sz="4000" b="1">
                <a:solidFill>
                  <a:prstClr val="black"/>
                </a:solidFill>
                <a:latin typeface="Segoe UI Symbol" panose="020B0502040204020203" pitchFamily="34" charset="0"/>
                <a:ea typeface="Segoe UI Symbol" panose="020B0502040204020203" pitchFamily="34" charset="0"/>
              </a:rPr>
              <a:t>Culture and its Impact on Communication</a:t>
            </a:r>
            <a:endParaRPr lang="en-US" sz="4000" b="1" dirty="0">
              <a:solidFill>
                <a:prstClr val="black"/>
              </a:solidFill>
              <a:latin typeface="Segoe UI Symbol" panose="020B0502040204020203" pitchFamily="34" charset="0"/>
              <a:ea typeface="Segoe UI Symbol" panose="020B0502040204020203" pitchFamily="34" charset="0"/>
            </a:endParaRPr>
          </a:p>
        </p:txBody>
      </p:sp>
      <p:pic>
        <p:nvPicPr>
          <p:cNvPr id="2" name="Slide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882792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08891" fill="hold"/>
                                        <p:tgtEl>
                                          <p:spTgt spid="2"/>
                                        </p:tgtEl>
                                      </p:cBhvr>
                                    </p:cmd>
                                  </p:childTnLst>
                                </p:cTn>
                              </p:par>
                            </p:childTnLst>
                          </p:cTn>
                        </p:par>
                      </p:childTnLst>
                    </p:cTn>
                  </p:par>
                </p:childTnLst>
              </p:cTn>
              <p:nextCondLst>
                <p:cond evt="onClick" delay="0">
                  <p:tgtEl>
                    <p:spTgt spid="2"/>
                  </p:tgtEl>
                </p:cond>
              </p:nextCondLst>
            </p:seq>
            <p:audio>
              <p:cMediaNode vol="80000">
                <p:cTn id="15" fill="hold" display="0">
                  <p:stCondLst>
                    <p:cond delay="indefinite"/>
                  </p:stCondLst>
                  <p:endCondLst>
                    <p:cond evt="onStopAudio" delay="0">
                      <p:tgtEl>
                        <p:sldTgt/>
                      </p:tgtEl>
                    </p:cond>
                  </p:endCondLst>
                </p:cTn>
                <p:tgtEl>
                  <p:spTgt spid="2"/>
                </p:tgtEl>
              </p:cMediaNode>
            </p:audio>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41265" y="0"/>
            <a:ext cx="11461955" cy="4368698"/>
          </a:xfrm>
        </p:spPr>
        <p:txBody>
          <a:bodyPr/>
          <a:lstStyle/>
          <a:p>
            <a:pPr marL="0" indent="0">
              <a:buNone/>
            </a:pPr>
            <a:r>
              <a:rPr lang="en-US" sz="2400" dirty="0" smtClean="0">
                <a:solidFill>
                  <a:schemeClr val="bg1"/>
                </a:solidFill>
              </a:rPr>
              <a:t>An effective communication style in one culture may be offensive elsewhere.</a:t>
            </a:r>
          </a:p>
          <a:p>
            <a:pPr marL="0" indent="0">
              <a:buNone/>
            </a:pPr>
            <a:endParaRPr lang="en-US" sz="1050" dirty="0" smtClean="0"/>
          </a:p>
          <a:p>
            <a:pPr marL="0" indent="0">
              <a:buNone/>
            </a:pPr>
            <a:r>
              <a:rPr lang="en-US" sz="2000" dirty="0" smtClean="0">
                <a:solidFill>
                  <a:schemeClr val="tx1"/>
                </a:solidFill>
              </a:rPr>
              <a:t>For </a:t>
            </a:r>
            <a:r>
              <a:rPr lang="en-US" sz="2000" b="1" dirty="0" smtClean="0">
                <a:solidFill>
                  <a:schemeClr val="tx1"/>
                </a:solidFill>
              </a:rPr>
              <a:t>example</a:t>
            </a:r>
            <a:r>
              <a:rPr lang="en-US" sz="2000" dirty="0" smtClean="0">
                <a:solidFill>
                  <a:schemeClr val="tx1"/>
                </a:solidFill>
              </a:rPr>
              <a:t>, a survey of top international executives reveals the following attitudes towards U.S. communication style (</a:t>
            </a:r>
            <a:r>
              <a:rPr lang="en-US" sz="2000" dirty="0" err="1" smtClean="0">
                <a:solidFill>
                  <a:schemeClr val="tx1"/>
                </a:solidFill>
              </a:rPr>
              <a:t>Wandycz</a:t>
            </a:r>
            <a:r>
              <a:rPr lang="en-US" sz="2000" dirty="0" smtClean="0">
                <a:solidFill>
                  <a:schemeClr val="tx1"/>
                </a:solidFill>
              </a:rPr>
              <a:t>):</a:t>
            </a:r>
          </a:p>
          <a:p>
            <a:pPr marL="0" indent="0">
              <a:buNone/>
            </a:pP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502254969"/>
              </p:ext>
            </p:extLst>
          </p:nvPr>
        </p:nvGraphicFramePr>
        <p:xfrm>
          <a:off x="198121" y="2232483"/>
          <a:ext cx="11704320" cy="4562553"/>
        </p:xfrm>
        <a:graphic>
          <a:graphicData uri="http://schemas.openxmlformats.org/drawingml/2006/table">
            <a:tbl>
              <a:tblPr firstRow="1" bandRow="1">
                <a:tableStyleId>{E8B1032C-EA38-4F05-BA0D-38AFFFC7BED3}</a:tableStyleId>
              </a:tblPr>
              <a:tblGrid>
                <a:gridCol w="2288451"/>
                <a:gridCol w="9415869"/>
              </a:tblGrid>
              <a:tr h="771442">
                <a:tc>
                  <a:txBody>
                    <a:bodyPr/>
                    <a:lstStyle/>
                    <a:p>
                      <a:r>
                        <a:rPr lang="en-US" sz="2400" b="1" dirty="0" smtClean="0"/>
                        <a:t>Latin America”</a:t>
                      </a:r>
                      <a:endParaRPr lang="en-US" sz="2400" b="1" dirty="0"/>
                    </a:p>
                  </a:txBody>
                  <a:tcPr/>
                </a:tc>
                <a:tc>
                  <a:txBody>
                    <a:bodyPr/>
                    <a:lstStyle/>
                    <a:p>
                      <a:r>
                        <a:rPr lang="en-US" sz="2400" b="0" dirty="0" smtClean="0"/>
                        <a:t>“Americans are too straightforward, too direct..”</a:t>
                      </a:r>
                      <a:endParaRPr lang="en-US" sz="2400" b="0" dirty="0"/>
                    </a:p>
                  </a:txBody>
                  <a:tcPr/>
                </a:tc>
              </a:tr>
              <a:tr h="904953">
                <a:tc>
                  <a:txBody>
                    <a:bodyPr/>
                    <a:lstStyle/>
                    <a:p>
                      <a:r>
                        <a:rPr lang="en-US" sz="2400" b="1" dirty="0" smtClean="0"/>
                        <a:t>East Europe</a:t>
                      </a:r>
                      <a:endParaRPr lang="en-US" sz="2400" b="1" dirty="0"/>
                    </a:p>
                  </a:txBody>
                  <a:tcPr/>
                </a:tc>
                <a:tc>
                  <a:txBody>
                    <a:bodyPr/>
                    <a:lstStyle/>
                    <a:p>
                      <a:r>
                        <a:rPr lang="en-US" sz="2400" b="0" dirty="0" smtClean="0"/>
                        <a:t>“An imperial tone… it’s always about how [Americans]</a:t>
                      </a:r>
                      <a:r>
                        <a:rPr lang="en-US" sz="2400" b="0" baseline="0" dirty="0" smtClean="0"/>
                        <a:t> know best.”</a:t>
                      </a:r>
                      <a:endParaRPr lang="en-US" sz="2400" b="0" dirty="0"/>
                    </a:p>
                  </a:txBody>
                  <a:tcPr/>
                </a:tc>
              </a:tr>
              <a:tr h="1114305">
                <a:tc>
                  <a:txBody>
                    <a:bodyPr/>
                    <a:lstStyle/>
                    <a:p>
                      <a:r>
                        <a:rPr lang="en-US" sz="2400" b="1" dirty="0" smtClean="0"/>
                        <a:t>Southeast Asia</a:t>
                      </a:r>
                      <a:endParaRPr lang="en-US" sz="2400" b="1" dirty="0"/>
                    </a:p>
                  </a:txBody>
                  <a:tcPr/>
                </a:tc>
                <a:tc>
                  <a:txBody>
                    <a:bodyPr/>
                    <a:lstStyle/>
                    <a:p>
                      <a:r>
                        <a:rPr lang="en-US" sz="2400" dirty="0" smtClean="0"/>
                        <a:t>“To get my respect, American business [people]</a:t>
                      </a:r>
                      <a:r>
                        <a:rPr lang="en-US" sz="2400" baseline="0" dirty="0" smtClean="0"/>
                        <a:t> should know something about [our culture]. But they don’t.”</a:t>
                      </a:r>
                      <a:endParaRPr lang="en-US" sz="2400" dirty="0" smtClean="0"/>
                    </a:p>
                    <a:p>
                      <a:endParaRPr lang="en-US" sz="2400" dirty="0"/>
                    </a:p>
                  </a:txBody>
                  <a:tcPr/>
                </a:tc>
              </a:tr>
              <a:tr h="772628">
                <a:tc>
                  <a:txBody>
                    <a:bodyPr/>
                    <a:lstStyle/>
                    <a:p>
                      <a:r>
                        <a:rPr lang="en-US" sz="2400" b="1" dirty="0" smtClean="0"/>
                        <a:t>Western Europe</a:t>
                      </a:r>
                      <a:endParaRPr lang="en-US" sz="2400" b="1" dirty="0"/>
                    </a:p>
                  </a:txBody>
                  <a:tcPr/>
                </a:tc>
                <a:tc>
                  <a:txBody>
                    <a:bodyPr/>
                    <a:lstStyle/>
                    <a:p>
                      <a:r>
                        <a:rPr lang="en-US" sz="2400" dirty="0" smtClean="0"/>
                        <a:t>“Americans miss the small points.”</a:t>
                      </a:r>
                      <a:endParaRPr lang="en-US" sz="2400" dirty="0"/>
                    </a:p>
                  </a:txBody>
                  <a:tcPr/>
                </a:tc>
              </a:tr>
              <a:tr h="772628">
                <a:tc>
                  <a:txBody>
                    <a:bodyPr/>
                    <a:lstStyle/>
                    <a:p>
                      <a:r>
                        <a:rPr lang="en-US" sz="2400" b="1" dirty="0" smtClean="0"/>
                        <a:t>Central Europe</a:t>
                      </a:r>
                      <a:endParaRPr lang="en-US" sz="2400" b="1" dirty="0"/>
                    </a:p>
                  </a:txBody>
                  <a:tcPr/>
                </a:tc>
                <a:tc>
                  <a:txBody>
                    <a:bodyPr/>
                    <a:lstStyle/>
                    <a:p>
                      <a:r>
                        <a:rPr lang="en-US" sz="2400" dirty="0" smtClean="0"/>
                        <a:t>“Americans tend to oversell themselves.”</a:t>
                      </a:r>
                      <a:endParaRPr lang="en-US" sz="2400" dirty="0"/>
                    </a:p>
                  </a:txBody>
                  <a:tcPr/>
                </a:tc>
              </a:tr>
            </a:tbl>
          </a:graphicData>
        </a:graphic>
      </p:graphicFrame>
      <p:pic>
        <p:nvPicPr>
          <p:cNvPr id="2" name="Slide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714373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74646" fill="hold"/>
                                        <p:tgtEl>
                                          <p:spTgt spid="2"/>
                                        </p:tgtEl>
                                      </p:cBhvr>
                                    </p:cmd>
                                  </p:childTnLst>
                                </p:cTn>
                              </p:par>
                            </p:childTnLst>
                          </p:cTn>
                        </p:par>
                      </p:childTnLst>
                    </p:cTn>
                  </p:par>
                </p:childTnLst>
              </p:cTn>
              <p:nextCondLst>
                <p:cond evt="onClick" delay="0">
                  <p:tgtEl>
                    <p:spTgt spid="2"/>
                  </p:tgtEl>
                </p:cond>
              </p:nextCondLst>
            </p:seq>
            <p:audio>
              <p:cMediaNode vol="80000">
                <p:cTn id="12"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34181" y="1374143"/>
            <a:ext cx="10707329" cy="4336026"/>
          </a:xfrm>
        </p:spPr>
        <p:txBody>
          <a:bodyPr>
            <a:noAutofit/>
          </a:bodyPr>
          <a:lstStyle/>
          <a:p>
            <a:pPr marL="0" indent="0">
              <a:buNone/>
            </a:pPr>
            <a:r>
              <a:rPr lang="en-US" sz="2400" b="1" dirty="0" smtClean="0">
                <a:solidFill>
                  <a:schemeClr val="tx1"/>
                </a:solidFill>
              </a:rPr>
              <a:t>North American </a:t>
            </a:r>
            <a:r>
              <a:rPr lang="en-US" sz="2400" dirty="0" smtClean="0">
                <a:solidFill>
                  <a:schemeClr val="tx1"/>
                </a:solidFill>
              </a:rPr>
              <a:t>business culture is accustomed to plain talk” that gets right to the point</a:t>
            </a:r>
          </a:p>
          <a:p>
            <a:pPr marL="0" indent="0">
              <a:buNone/>
            </a:pPr>
            <a:r>
              <a:rPr lang="en-US" sz="2400" b="1" dirty="0" smtClean="0">
                <a:solidFill>
                  <a:schemeClr val="tx1"/>
                </a:solidFill>
              </a:rPr>
              <a:t>Eastern cultures </a:t>
            </a:r>
            <a:r>
              <a:rPr lang="en-US" sz="2400" dirty="0" smtClean="0">
                <a:solidFill>
                  <a:schemeClr val="tx1"/>
                </a:solidFill>
              </a:rPr>
              <a:t>consider it rude, preferring indirect, more ambiguous messages, leaving interpretation up to the reader</a:t>
            </a:r>
          </a:p>
          <a:p>
            <a:pPr marL="0" indent="0">
              <a:buNone/>
            </a:pPr>
            <a:r>
              <a:rPr lang="en-US" sz="2400" dirty="0" smtClean="0">
                <a:solidFill>
                  <a:schemeClr val="tx1"/>
                </a:solidFill>
              </a:rPr>
              <a:t>In certain cultures like </a:t>
            </a:r>
            <a:r>
              <a:rPr lang="en-US" sz="2400" b="1" dirty="0" smtClean="0">
                <a:solidFill>
                  <a:schemeClr val="tx1"/>
                </a:solidFill>
              </a:rPr>
              <a:t>Far East and Middle East Asia</a:t>
            </a:r>
            <a:r>
              <a:rPr lang="en-US" sz="2400" dirty="0" smtClean="0">
                <a:solidFill>
                  <a:schemeClr val="tx1"/>
                </a:solidFill>
              </a:rPr>
              <a:t>, even disagreement or refusal might be expressed as “We will do our best” or “This is very difficult” instead on “No” – to avoid offending and to preserve harmony.</a:t>
            </a:r>
          </a:p>
        </p:txBody>
      </p:sp>
      <p:sp>
        <p:nvSpPr>
          <p:cNvPr id="4" name="TextBox 3"/>
          <p:cNvSpPr txBox="1"/>
          <p:nvPr/>
        </p:nvSpPr>
        <p:spPr>
          <a:xfrm>
            <a:off x="634180" y="6027003"/>
            <a:ext cx="10810567" cy="830997"/>
          </a:xfrm>
          <a:prstGeom prst="rect">
            <a:avLst/>
          </a:prstGeom>
          <a:noFill/>
        </p:spPr>
        <p:txBody>
          <a:bodyPr wrap="square" rtlCol="0">
            <a:spAutoFit/>
          </a:bodyPr>
          <a:lstStyle/>
          <a:p>
            <a:r>
              <a:rPr lang="en-US" sz="2400" b="1" dirty="0" smtClean="0">
                <a:solidFill>
                  <a:srgbClr val="00B050"/>
                </a:solidFill>
              </a:rPr>
              <a:t>Consider how cultural differences might create misunderstanding in your situation, and seek an approach that bridges these differences.</a:t>
            </a:r>
            <a:endParaRPr lang="en-US" sz="2400" b="1" dirty="0">
              <a:solidFill>
                <a:srgbClr val="00B050"/>
              </a:solidFill>
            </a:endParaRPr>
          </a:p>
        </p:txBody>
      </p:sp>
      <p:pic>
        <p:nvPicPr>
          <p:cNvPr id="2" name="Slide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603130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71395" fill="hold"/>
                                        <p:tgtEl>
                                          <p:spTgt spid="2"/>
                                        </p:tgtEl>
                                      </p:cBhvr>
                                    </p:cmd>
                                  </p:childTnLst>
                                </p:cTn>
                              </p:par>
                            </p:childTnLst>
                          </p:cTn>
                        </p:par>
                      </p:childTnLst>
                    </p:cTn>
                  </p:par>
                </p:childTnLst>
              </p:cTn>
              <p:nextCondLst>
                <p:cond evt="onClick" delay="0">
                  <p:tgtEl>
                    <p:spTgt spid="2"/>
                  </p:tgtEl>
                </p:cond>
              </p:nextCondLst>
            </p:seq>
            <p:audio>
              <p:cMediaNode vol="80000">
                <p:cTn id="13" fill="hold" display="0">
                  <p:stCondLst>
                    <p:cond delay="indefinite"/>
                  </p:stCondLst>
                  <p:endCondLst>
                    <p:cond evt="onStopAudio" delay="0">
                      <p:tgtEl>
                        <p:sldTgt/>
                      </p:tgtEl>
                    </p:cond>
                  </p:endCondLst>
                </p:cTn>
                <p:tgtEl>
                  <p:spTgt spid="2"/>
                </p:tgtEl>
              </p:cMediaNode>
            </p:audio>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016544654"/>
              </p:ext>
            </p:extLst>
          </p:nvPr>
        </p:nvGraphicFramePr>
        <p:xfrm>
          <a:off x="518160" y="365760"/>
          <a:ext cx="10287000" cy="5318760"/>
        </p:xfrm>
        <a:graphic>
          <a:graphicData uri="http://schemas.openxmlformats.org/drawingml/2006/table">
            <a:tbl>
              <a:tblPr firstRow="1" bandRow="1">
                <a:tableStyleId>{18603FDC-E32A-4AB5-989C-0864C3EAD2B8}</a:tableStyleId>
              </a:tblPr>
              <a:tblGrid>
                <a:gridCol w="5143500"/>
                <a:gridCol w="5143500"/>
              </a:tblGrid>
              <a:tr h="827866">
                <a:tc gridSpan="2">
                  <a:txBody>
                    <a:bodyPr/>
                    <a:lstStyle/>
                    <a:p>
                      <a:pPr algn="ctr"/>
                      <a:r>
                        <a:rPr lang="en-US" sz="2800" dirty="0" smtClean="0"/>
                        <a:t>High Context vs. Low Context Cultures</a:t>
                      </a:r>
                      <a:endParaRPr lang="en-US" sz="2800" dirty="0"/>
                    </a:p>
                  </a:txBody>
                  <a:tcPr/>
                </a:tc>
                <a:tc hMerge="1">
                  <a:txBody>
                    <a:bodyPr/>
                    <a:lstStyle/>
                    <a:p>
                      <a:endParaRPr lang="en-US" dirty="0"/>
                    </a:p>
                  </a:txBody>
                  <a:tcPr/>
                </a:tc>
              </a:tr>
              <a:tr h="4490894">
                <a:tc>
                  <a:txBody>
                    <a:bodyPr/>
                    <a:lstStyle/>
                    <a:p>
                      <a:pPr marL="285750" indent="-285750">
                        <a:buFont typeface="Wingdings" panose="05000000000000000000" pitchFamily="2" charset="2"/>
                        <a:buChar char="q"/>
                      </a:pPr>
                      <a:r>
                        <a:rPr lang="en-US" sz="2400" dirty="0" smtClean="0"/>
                        <a:t>Clear distinctions between insiders and outsiders</a:t>
                      </a:r>
                    </a:p>
                    <a:p>
                      <a:pPr marL="285750" indent="-285750">
                        <a:buFont typeface="Wingdings" panose="05000000000000000000" pitchFamily="2" charset="2"/>
                        <a:buChar char="q"/>
                      </a:pPr>
                      <a:r>
                        <a:rPr lang="en-US" sz="2400" dirty="0" smtClean="0"/>
                        <a:t>A focus on maintaining relationships, on saving face, and on helping others save face</a:t>
                      </a:r>
                    </a:p>
                    <a:p>
                      <a:pPr marL="285750" indent="-285750">
                        <a:buFont typeface="Wingdings" panose="05000000000000000000" pitchFamily="2" charset="2"/>
                        <a:buChar char="q"/>
                      </a:pPr>
                      <a:r>
                        <a:rPr lang="en-US" sz="2400" dirty="0" smtClean="0"/>
                        <a:t>A dependence on internalized cultural norms to govern behavior</a:t>
                      </a:r>
                      <a:endParaRPr lang="en-US" sz="2400" dirty="0"/>
                    </a:p>
                  </a:txBody>
                  <a:tcPr/>
                </a:tc>
                <a:tc>
                  <a:txBody>
                    <a:bodyPr/>
                    <a:lstStyle/>
                    <a:p>
                      <a:pPr marL="285750" indent="-285750">
                        <a:buFont typeface="Wingdings" panose="05000000000000000000" pitchFamily="2" charset="2"/>
                        <a:buChar char="q"/>
                      </a:pPr>
                      <a:r>
                        <a:rPr lang="en-US" sz="2400" dirty="0" smtClean="0"/>
                        <a:t>Openness to outsiders</a:t>
                      </a:r>
                    </a:p>
                    <a:p>
                      <a:pPr marL="285750" indent="-285750">
                        <a:buFont typeface="Wingdings" panose="05000000000000000000" pitchFamily="2" charset="2"/>
                        <a:buChar char="q"/>
                      </a:pPr>
                      <a:r>
                        <a:rPr lang="en-US" sz="2400" dirty="0" smtClean="0"/>
                        <a:t>A focus on actions and solving problems, with a willingness to disagree openly</a:t>
                      </a:r>
                    </a:p>
                    <a:p>
                      <a:pPr marL="285750" indent="-285750">
                        <a:buFont typeface="Wingdings" panose="05000000000000000000" pitchFamily="2" charset="2"/>
                        <a:buChar char="q"/>
                      </a:pPr>
                      <a:r>
                        <a:rPr lang="en-US" sz="2400" dirty="0" smtClean="0"/>
                        <a:t>A dependence on formally established rules to govern behavior</a:t>
                      </a:r>
                      <a:endParaRPr lang="en-US" sz="2400" dirty="0"/>
                    </a:p>
                  </a:txBody>
                  <a:tcP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4022677119"/>
              </p:ext>
            </p:extLst>
          </p:nvPr>
        </p:nvGraphicFramePr>
        <p:xfrm>
          <a:off x="6223000" y="3981024"/>
          <a:ext cx="5740400" cy="2743200"/>
        </p:xfrm>
        <a:graphic>
          <a:graphicData uri="http://schemas.openxmlformats.org/drawingml/2006/table">
            <a:tbl>
              <a:tblPr firstRow="1" bandRow="1">
                <a:tableStyleId>{638B1855-1B75-4FBE-930C-398BA8C253C6}</a:tableStyleId>
              </a:tblPr>
              <a:tblGrid>
                <a:gridCol w="5740400"/>
              </a:tblGrid>
              <a:tr h="396750">
                <a:tc>
                  <a:txBody>
                    <a:bodyPr/>
                    <a:lstStyle/>
                    <a:p>
                      <a:r>
                        <a:rPr lang="en-US" sz="2400" dirty="0" smtClean="0"/>
                        <a:t>Organization's Culture</a:t>
                      </a:r>
                      <a:endParaRPr lang="en-US" sz="2400" dirty="0"/>
                    </a:p>
                  </a:txBody>
                  <a:tcPr/>
                </a:tc>
              </a:tr>
              <a:tr h="396750">
                <a:tc>
                  <a:txBody>
                    <a:bodyPr/>
                    <a:lstStyle/>
                    <a:p>
                      <a:r>
                        <a:rPr lang="en-US" sz="2400" dirty="0" smtClean="0"/>
                        <a:t>Business Climate</a:t>
                      </a:r>
                      <a:endParaRPr lang="en-US" sz="2400" dirty="0"/>
                    </a:p>
                  </a:txBody>
                  <a:tcPr/>
                </a:tc>
              </a:tr>
              <a:tr h="359824">
                <a:tc>
                  <a:txBody>
                    <a:bodyPr/>
                    <a:lstStyle/>
                    <a:p>
                      <a:r>
                        <a:rPr lang="en-US" sz="2400" dirty="0" smtClean="0"/>
                        <a:t>Stereotype</a:t>
                      </a:r>
                      <a:endParaRPr lang="en-US" sz="2400" dirty="0"/>
                    </a:p>
                  </a:txBody>
                  <a:tcPr/>
                </a:tc>
              </a:tr>
              <a:tr h="396750">
                <a:tc>
                  <a:txBody>
                    <a:bodyPr/>
                    <a:lstStyle/>
                    <a:p>
                      <a:r>
                        <a:rPr lang="en-US" sz="2400" dirty="0" smtClean="0"/>
                        <a:t>Globalization</a:t>
                      </a:r>
                      <a:endParaRPr lang="en-US" sz="2400" dirty="0"/>
                    </a:p>
                  </a:txBody>
                  <a:tcPr/>
                </a:tc>
              </a:tr>
              <a:tr h="396750">
                <a:tc>
                  <a:txBody>
                    <a:bodyPr/>
                    <a:lstStyle/>
                    <a:p>
                      <a:r>
                        <a:rPr lang="en-US" sz="2400" dirty="0" smtClean="0"/>
                        <a:t>Identity</a:t>
                      </a:r>
                      <a:endParaRPr lang="en-US" sz="2400" dirty="0"/>
                    </a:p>
                  </a:txBody>
                  <a:tcPr/>
                </a:tc>
              </a:tr>
              <a:tr h="396750">
                <a:tc>
                  <a:txBody>
                    <a:bodyPr/>
                    <a:lstStyle/>
                    <a:p>
                      <a:r>
                        <a:rPr lang="en-US" sz="2400" dirty="0" smtClean="0"/>
                        <a:t>Linguistic fluency vs. cultural fluency</a:t>
                      </a:r>
                      <a:endParaRPr lang="en-US" sz="2400" dirty="0"/>
                    </a:p>
                  </a:txBody>
                  <a:tcPr/>
                </a:tc>
              </a:tr>
            </a:tbl>
          </a:graphicData>
        </a:graphic>
      </p:graphicFrame>
      <p:pic>
        <p:nvPicPr>
          <p:cNvPr id="2" name="Slide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3101860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61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137478"/>
            <a:ext cx="8686800" cy="1143000"/>
          </a:xfrm>
        </p:spPr>
        <p:txBody>
          <a:bodyPr>
            <a:normAutofit/>
          </a:bodyPr>
          <a:lstStyle/>
          <a:p>
            <a:pPr algn="l"/>
            <a:r>
              <a:rPr lang="en-US" sz="3600" b="1" dirty="0"/>
              <a:t>Strategies for Communicating Internationally</a:t>
            </a:r>
          </a:p>
        </p:txBody>
      </p:sp>
      <p:sp>
        <p:nvSpPr>
          <p:cNvPr id="4" name="TextBox 3"/>
          <p:cNvSpPr txBox="1"/>
          <p:nvPr/>
        </p:nvSpPr>
        <p:spPr>
          <a:xfrm>
            <a:off x="502920" y="1661160"/>
            <a:ext cx="11033760" cy="4893647"/>
          </a:xfrm>
          <a:prstGeom prst="rect">
            <a:avLst/>
          </a:prstGeom>
          <a:noFill/>
        </p:spPr>
        <p:txBody>
          <a:bodyPr wrap="square" rtlCol="0">
            <a:spAutoFit/>
          </a:bodyPr>
          <a:lstStyle/>
          <a:p>
            <a:pPr marL="457200" indent="-457200">
              <a:buFont typeface="+mj-lt"/>
              <a:buAutoNum type="arabicPeriod"/>
            </a:pPr>
            <a:r>
              <a:rPr lang="en-US" sz="2400" dirty="0"/>
              <a:t>Be flexible</a:t>
            </a:r>
          </a:p>
          <a:p>
            <a:pPr marL="457200" indent="-457200">
              <a:buFont typeface="+mj-lt"/>
              <a:buAutoNum type="arabicPeriod"/>
            </a:pPr>
            <a:r>
              <a:rPr lang="en-US" sz="2400" dirty="0"/>
              <a:t>Be </a:t>
            </a:r>
            <a:r>
              <a:rPr lang="en-US" sz="2400" dirty="0" err="1"/>
              <a:t>non-judgemental</a:t>
            </a:r>
            <a:r>
              <a:rPr lang="en-US" sz="2400" dirty="0"/>
              <a:t> about the business at hand</a:t>
            </a:r>
          </a:p>
          <a:p>
            <a:pPr marL="457200" indent="-457200">
              <a:buFont typeface="+mj-lt"/>
              <a:buAutoNum type="arabicPeriod"/>
            </a:pPr>
            <a:r>
              <a:rPr lang="en-US" sz="2400" dirty="0"/>
              <a:t>Be tolerant of ambiguity</a:t>
            </a:r>
          </a:p>
          <a:p>
            <a:pPr marL="457200" indent="-457200">
              <a:buFont typeface="+mj-lt"/>
              <a:buAutoNum type="arabicPeriod"/>
            </a:pPr>
            <a:r>
              <a:rPr lang="en-US" sz="2400" dirty="0"/>
              <a:t>Be respectful</a:t>
            </a:r>
          </a:p>
          <a:p>
            <a:pPr marL="457200" indent="-457200">
              <a:buFont typeface="+mj-lt"/>
              <a:buAutoNum type="arabicPeriod"/>
            </a:pPr>
            <a:r>
              <a:rPr lang="en-US" sz="2400" dirty="0"/>
              <a:t>Be </a:t>
            </a:r>
            <a:r>
              <a:rPr lang="en-US" sz="2400" dirty="0" err="1"/>
              <a:t>non-judgemental</a:t>
            </a:r>
            <a:r>
              <a:rPr lang="en-US" sz="2400" dirty="0"/>
              <a:t> about personal beliefs</a:t>
            </a:r>
          </a:p>
          <a:p>
            <a:pPr marL="457200" indent="-457200">
              <a:buFont typeface="+mj-lt"/>
              <a:buAutoNum type="arabicPeriod"/>
            </a:pPr>
            <a:r>
              <a:rPr lang="en-US" sz="2400" dirty="0"/>
              <a:t>Be empathic</a:t>
            </a:r>
          </a:p>
          <a:p>
            <a:pPr marL="457200" indent="-457200">
              <a:buFont typeface="+mj-lt"/>
              <a:buAutoNum type="arabicPeriod"/>
            </a:pPr>
            <a:r>
              <a:rPr lang="en-US" sz="2400" dirty="0"/>
              <a:t>Be able to take </a:t>
            </a:r>
            <a:r>
              <a:rPr lang="en-US" sz="2400" dirty="0" smtClean="0"/>
              <a:t>turns</a:t>
            </a:r>
          </a:p>
          <a:p>
            <a:pPr marL="457200" indent="-457200">
              <a:buFont typeface="+mj-lt"/>
              <a:buAutoNum type="arabicPeriod"/>
            </a:pPr>
            <a:r>
              <a:rPr lang="en-US" sz="2400" dirty="0" smtClean="0"/>
              <a:t>Simplified English (P:13)</a:t>
            </a:r>
          </a:p>
          <a:p>
            <a:endParaRPr lang="en-US" sz="2400" dirty="0"/>
          </a:p>
          <a:p>
            <a:r>
              <a:rPr lang="en-US" sz="2400" dirty="0"/>
              <a:t>In an intercultural communication settings, it is all too easy to become trapped by invisible walls or barriers to communication. Although these walls are hard to perceive, they are not imaginary. The only way to “escape” is to learn to see them and avoid making the communication mistakes that come from them.</a:t>
            </a:r>
          </a:p>
        </p:txBody>
      </p:sp>
      <p:pic>
        <p:nvPicPr>
          <p:cNvPr id="3" name="Slide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74821766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0457"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2480" y="0"/>
            <a:ext cx="10907332" cy="1167461"/>
          </a:xfrm>
        </p:spPr>
        <p:txBody>
          <a:bodyPr>
            <a:normAutofit/>
          </a:bodyPr>
          <a:lstStyle/>
          <a:p>
            <a:pPr algn="ctr"/>
            <a:r>
              <a:rPr lang="en-US" sz="4000" dirty="0" smtClean="0"/>
              <a:t>Documents should pass the </a:t>
            </a:r>
            <a:r>
              <a:rPr lang="en-US" sz="4000" b="1" dirty="0" smtClean="0">
                <a:latin typeface="Segoe UI Symbol" panose="020B0502040204020203" pitchFamily="34" charset="0"/>
                <a:ea typeface="Segoe UI Symbol" panose="020B0502040204020203" pitchFamily="34" charset="0"/>
              </a:rPr>
              <a:t>ETHICS</a:t>
            </a:r>
            <a:r>
              <a:rPr lang="en-US" sz="4000" dirty="0" smtClean="0"/>
              <a:t> test.</a:t>
            </a:r>
            <a:endParaRPr lang="en-US" sz="4000" dirty="0"/>
          </a:p>
        </p:txBody>
      </p:sp>
      <p:sp>
        <p:nvSpPr>
          <p:cNvPr id="3" name="TextBox 2"/>
          <p:cNvSpPr txBox="1"/>
          <p:nvPr/>
        </p:nvSpPr>
        <p:spPr>
          <a:xfrm>
            <a:off x="2654710" y="2271252"/>
            <a:ext cx="6843251" cy="2339102"/>
          </a:xfrm>
          <a:prstGeom prst="rect">
            <a:avLst/>
          </a:prstGeom>
          <a:noFill/>
        </p:spPr>
        <p:txBody>
          <a:bodyPr wrap="square" rtlCol="0">
            <a:spAutoFit/>
          </a:bodyPr>
          <a:lstStyle/>
          <a:p>
            <a:r>
              <a:rPr lang="en-US" sz="3200" dirty="0" smtClean="0"/>
              <a:t>The online Encyclopedia Britannica defines ethics as “</a:t>
            </a:r>
            <a:r>
              <a:rPr lang="en-US" sz="3200" b="1" dirty="0" smtClean="0"/>
              <a:t>the discipline concerned with what is morally good and bad, right and wrong</a:t>
            </a:r>
            <a:r>
              <a:rPr lang="en-US" sz="3200" dirty="0" smtClean="0"/>
              <a:t>.”</a:t>
            </a:r>
          </a:p>
          <a:p>
            <a:endParaRPr lang="en-US" dirty="0"/>
          </a:p>
        </p:txBody>
      </p:sp>
      <p:pic>
        <p:nvPicPr>
          <p:cNvPr id="4" name="Slide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716897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67718" fill="hold"/>
                                        <p:tgtEl>
                                          <p:spTgt spid="4"/>
                                        </p:tgtEl>
                                      </p:cBhvr>
                                    </p:cmd>
                                  </p:childTnLst>
                                </p:cTn>
                              </p:par>
                            </p:childTnLst>
                          </p:cTn>
                        </p:par>
                      </p:childTnLst>
                    </p:cTn>
                  </p:par>
                </p:childTnLst>
              </p:cTn>
              <p:nextCondLst>
                <p:cond evt="onClick" delay="0">
                  <p:tgtEl>
                    <p:spTgt spid="4"/>
                  </p:tgtEl>
                </p:cond>
              </p:nextCondLst>
            </p:seq>
            <p:audio>
              <p:cMediaNode vol="80000">
                <p:cTn id="15" fill="hold" display="0">
                  <p:stCondLst>
                    <p:cond delay="indefinite"/>
                  </p:stCondLst>
                  <p:endCondLst>
                    <p:cond evt="onStopAudio" delay="0">
                      <p:tgtEl>
                        <p:sldTgt/>
                      </p:tgtEl>
                    </p:cond>
                  </p:endCondLst>
                </p:cTn>
                <p:tgtEl>
                  <p:spTgt spid="4"/>
                </p:tgtEl>
              </p:cMediaNode>
            </p:audio>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Ethics </a:t>
            </a:r>
            <a:r>
              <a:rPr lang="en-US" b="1" dirty="0" smtClean="0"/>
              <a:t>Guidelines at Work</a:t>
            </a:r>
            <a:r>
              <a:rPr lang="en-US" b="1" dirty="0"/>
              <a:t/>
            </a:r>
            <a:br>
              <a:rPr lang="en-US" b="1" dirty="0"/>
            </a:br>
            <a:endParaRPr lang="en-US" dirty="0"/>
          </a:p>
        </p:txBody>
      </p:sp>
      <p:sp>
        <p:nvSpPr>
          <p:cNvPr id="3" name="Content Placeholder 2"/>
          <p:cNvSpPr>
            <a:spLocks noGrp="1"/>
          </p:cNvSpPr>
          <p:nvPr>
            <p:ph idx="1"/>
          </p:nvPr>
        </p:nvSpPr>
        <p:spPr>
          <a:xfrm>
            <a:off x="822961" y="1261744"/>
            <a:ext cx="9083039" cy="4910455"/>
          </a:xfrm>
        </p:spPr>
        <p:txBody>
          <a:bodyPr>
            <a:noAutofit/>
          </a:bodyPr>
          <a:lstStyle/>
          <a:p>
            <a:pPr marL="0" indent="0">
              <a:buNone/>
            </a:pPr>
            <a:r>
              <a:rPr lang="en-US" sz="2400" dirty="0" smtClean="0">
                <a:solidFill>
                  <a:schemeClr val="tx1"/>
                </a:solidFill>
              </a:rPr>
              <a:t>■ </a:t>
            </a:r>
            <a:r>
              <a:rPr lang="en-US" sz="2400" dirty="0">
                <a:solidFill>
                  <a:schemeClr val="tx1"/>
                </a:solidFill>
              </a:rPr>
              <a:t>Be honest</a:t>
            </a:r>
          </a:p>
          <a:p>
            <a:pPr marL="0" indent="0">
              <a:buNone/>
            </a:pPr>
            <a:r>
              <a:rPr lang="en-US" sz="2400" dirty="0">
                <a:solidFill>
                  <a:schemeClr val="tx1"/>
                </a:solidFill>
              </a:rPr>
              <a:t>■ Do no harm</a:t>
            </a:r>
          </a:p>
          <a:p>
            <a:pPr marL="0" indent="0">
              <a:buNone/>
            </a:pPr>
            <a:r>
              <a:rPr lang="en-US" sz="2400" dirty="0">
                <a:solidFill>
                  <a:schemeClr val="tx1"/>
                </a:solidFill>
              </a:rPr>
              <a:t>■ Be fair</a:t>
            </a:r>
          </a:p>
          <a:p>
            <a:pPr marL="0" indent="0">
              <a:buNone/>
            </a:pPr>
            <a:r>
              <a:rPr lang="en-US" sz="2400" dirty="0">
                <a:solidFill>
                  <a:schemeClr val="tx1"/>
                </a:solidFill>
              </a:rPr>
              <a:t>■ Honor intellectual property rights</a:t>
            </a:r>
          </a:p>
          <a:p>
            <a:pPr marL="0" indent="0">
              <a:buNone/>
            </a:pPr>
            <a:r>
              <a:rPr lang="en-US" sz="2400" dirty="0">
                <a:solidFill>
                  <a:schemeClr val="tx1"/>
                </a:solidFill>
              </a:rPr>
              <a:t>■ Respect confidentiality</a:t>
            </a:r>
          </a:p>
          <a:p>
            <a:pPr marL="0" indent="0">
              <a:buNone/>
            </a:pPr>
            <a:r>
              <a:rPr lang="en-US" sz="2400" dirty="0">
                <a:solidFill>
                  <a:schemeClr val="tx1"/>
                </a:solidFill>
              </a:rPr>
              <a:t>■ Be professional</a:t>
            </a:r>
          </a:p>
        </p:txBody>
      </p:sp>
      <p:pic>
        <p:nvPicPr>
          <p:cNvPr id="4" name="Slide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8080279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84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Welcome to PowerPoint.potx" id="{43699C43-EC89-4A55-9A99-3FD944590577}" vid="{3C36ED3A-1C33-4ECB-8650-37D568EF45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1584528</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2012-06-20T23:39:00+00:00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TP102923943</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843282</LocLastLocAttemptVersionLookup>
    <IsSearchable xmlns="4873beb7-5857-4685-be1f-d57550cc96cc">true</IsSearchable>
    <TemplateTemplateType xmlns="4873beb7-5857-4685-be1f-d57550cc96cc">PowerPoint Template - Slideshow Launch</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LocMarketGroupTiers2 xmlns="4873beb7-5857-4685-be1f-d57550cc96cc" xsi:nil="true"/>
    <APAuthor xmlns="4873beb7-5857-4685-be1f-d57550cc96cc">
      <UserInfo>
        <DisplayName>REDMOND\v-sa</DisplayName>
        <AccountId>2467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970C04F-E7AC-41AB-9C6D-1B1BB88BFF7F}">
  <ds:schemaRefs>
    <ds:schemaRef ds:uri="http://www.w3.org/XML/1998/namespace"/>
    <ds:schemaRef ds:uri="http://schemas.openxmlformats.org/package/2006/metadata/core-properties"/>
    <ds:schemaRef ds:uri="http://purl.org/dc/terms/"/>
    <ds:schemaRef ds:uri="http://schemas.microsoft.com/office/2006/metadata/properties"/>
    <ds:schemaRef ds:uri="http://schemas.microsoft.com/office/infopath/2007/PartnerControls"/>
    <ds:schemaRef ds:uri="http://purl.org/dc/elements/1.1/"/>
    <ds:schemaRef ds:uri="http://schemas.microsoft.com/office/2006/documentManagement/types"/>
    <ds:schemaRef ds:uri="4873beb7-5857-4685-be1f-d57550cc96cc"/>
    <ds:schemaRef ds:uri="http://purl.org/dc/dcmitype/"/>
  </ds:schemaRefs>
</ds:datastoreItem>
</file>

<file path=customXml/itemProps2.xml><?xml version="1.0" encoding="utf-8"?>
<ds:datastoreItem xmlns:ds="http://schemas.openxmlformats.org/officeDocument/2006/customXml" ds:itemID="{C3DEC53A-9DF1-4780-BE92-17E971B7A9ED}">
  <ds:schemaRefs>
    <ds:schemaRef ds:uri="http://schemas.microsoft.com/sharepoint/v3/contenttype/forms"/>
  </ds:schemaRefs>
</ds:datastoreItem>
</file>

<file path=customXml/itemProps3.xml><?xml version="1.0" encoding="utf-8"?>
<ds:datastoreItem xmlns:ds="http://schemas.openxmlformats.org/officeDocument/2006/customXml" ds:itemID="{63EE7759-C66F-4EA4-9863-7EBA32518D3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Welcome to PowerPoint 2013</Template>
  <TotalTime>330</TotalTime>
  <Words>1276</Words>
  <Application>Microsoft Office PowerPoint</Application>
  <PresentationFormat>Custom</PresentationFormat>
  <Paragraphs>124</Paragraphs>
  <Slides>14</Slides>
  <Notes>12</Notes>
  <HiddenSlides>0</HiddenSlides>
  <MMClips>13</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WelcomeDoc</vt:lpstr>
      <vt:lpstr>Business Culture and Ethics</vt:lpstr>
      <vt:lpstr>Being CULTURALLY sensitive while writing…</vt:lpstr>
      <vt:lpstr>PowerPoint Presentation</vt:lpstr>
      <vt:lpstr>PowerPoint Presentation</vt:lpstr>
      <vt:lpstr>PowerPoint Presentation</vt:lpstr>
      <vt:lpstr>PowerPoint Presentation</vt:lpstr>
      <vt:lpstr>Strategies for Communicating Internationally</vt:lpstr>
      <vt:lpstr>Documents should pass the ETHICS test.</vt:lpstr>
      <vt:lpstr>Ethics Guidelines at Work </vt:lpstr>
      <vt:lpstr>PowerPoint Presentation</vt:lpstr>
      <vt:lpstr>PowerPoint Presentation</vt:lpstr>
      <vt:lpstr>PowerPoint Presentation</vt:lpstr>
      <vt:lpstr>Case Study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PowerPoint</dc:title>
  <dc:creator>Windows User</dc:creator>
  <cp:lastModifiedBy>Hajra Ikram</cp:lastModifiedBy>
  <cp:revision>16</cp:revision>
  <dcterms:created xsi:type="dcterms:W3CDTF">2020-08-29T13:20:02Z</dcterms:created>
  <dcterms:modified xsi:type="dcterms:W3CDTF">2020-09-07T13:12:20Z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_TemplateID">
    <vt:lpwstr>TC029239449991</vt:lpwstr>
  </property>
  <property fmtid="{D5CDD505-2E9C-101B-9397-08002B2CF9AE}" pid="4" name="ContentTypeId">
    <vt:lpwstr>0x0101006EDDDB5EE6D98C44930B742096920B300400F5B6D36B3EF94B4E9A635CDF2A18F5B8</vt:lpwstr>
  </property>
  <property fmtid="{D5CDD505-2E9C-101B-9397-08002B2CF9AE}" pid="5" name="FeatureTags">
    <vt:lpwstr/>
  </property>
  <property fmtid="{D5CDD505-2E9C-101B-9397-08002B2CF9AE}" pid="6" name="LocalizationTags">
    <vt:lpwstr/>
  </property>
  <property fmtid="{D5CDD505-2E9C-101B-9397-08002B2CF9AE}" pid="7" name="ScenarioTags">
    <vt:lpwstr/>
  </property>
  <property fmtid="{D5CDD505-2E9C-101B-9397-08002B2CF9AE}" pid="8" name="CampaignTags">
    <vt:lpwstr/>
  </property>
</Properties>
</file>

<file path=docProps/thumbnail.jpeg>
</file>